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4" r:id="rId33"/>
    <p:sldId id="288"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6EC546-77B9-4591-B588-EBD7D02A366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FD10283-4711-4FAE-B928-6602ACC36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C22B224-2D2D-4B4D-A755-61D990B9C53D}"/>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5" name="フッター プレースホルダー 4">
            <a:extLst>
              <a:ext uri="{FF2B5EF4-FFF2-40B4-BE49-F238E27FC236}">
                <a16:creationId xmlns:a16="http://schemas.microsoft.com/office/drawing/2014/main" id="{1796F57F-5538-419E-9CD6-4C8495EDE5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A25D0A-E489-42B7-A510-3BF79B8DDD1F}"/>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394500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F59B1-4120-481C-8AF8-3AFB2760FAB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2531EB4-FA1F-4F27-958A-4022EA10D86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28BFD0-ADF5-4390-945C-6286DBE69559}"/>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5" name="フッター プレースホルダー 4">
            <a:extLst>
              <a:ext uri="{FF2B5EF4-FFF2-40B4-BE49-F238E27FC236}">
                <a16:creationId xmlns:a16="http://schemas.microsoft.com/office/drawing/2014/main" id="{83E1FDF7-893B-4D12-A0E6-350B0A88F4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40C695-0FDB-4DCA-8239-F7AE71B6ED07}"/>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195721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2356C46-A608-4877-A017-39FCA2D237D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95318D7-3EF5-451E-BFC6-E6A0CFFCD3A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86F50A-5547-4DDA-91D4-72EF880877ED}"/>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5" name="フッター プレースホルダー 4">
            <a:extLst>
              <a:ext uri="{FF2B5EF4-FFF2-40B4-BE49-F238E27FC236}">
                <a16:creationId xmlns:a16="http://schemas.microsoft.com/office/drawing/2014/main" id="{ADA2F4C2-C72D-4E86-BFE4-CF2DA6D0CB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8712C7-CD49-42BD-B6EC-02BD8C6F1F23}"/>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428784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B5A893-CF6D-4623-A5D6-6026093C07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BC040D-439C-43A5-B2E1-188E4C04FB6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BA8225-406F-4B8D-9155-677E8179959D}"/>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5" name="フッター プレースホルダー 4">
            <a:extLst>
              <a:ext uri="{FF2B5EF4-FFF2-40B4-BE49-F238E27FC236}">
                <a16:creationId xmlns:a16="http://schemas.microsoft.com/office/drawing/2014/main" id="{AC174DEF-C88E-4777-AFC9-183CAE5AD2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2C5788-1136-4555-96B7-D5AE515032ED}"/>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348396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BFA3D2-3699-41A5-BF58-A594E5A6E9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104A9C0-9C86-4E53-9CD8-209BFDCD17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8C8356D-8CA0-41D5-A161-31343964B419}"/>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5" name="フッター プレースホルダー 4">
            <a:extLst>
              <a:ext uri="{FF2B5EF4-FFF2-40B4-BE49-F238E27FC236}">
                <a16:creationId xmlns:a16="http://schemas.microsoft.com/office/drawing/2014/main" id="{C547D4D5-1D10-40F7-9BAC-E4502BBBB78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5DE035-B0C8-486D-957B-F61D33F69785}"/>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4183701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1042E7-1D3B-4689-A125-4291C871191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B23DA9-96C5-4CEA-A416-001401A275B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67CB08E-8AE9-4FC6-8E20-AAC68B9AA02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310940-2482-448C-AA50-124FB968FFC2}"/>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6" name="フッター プレースホルダー 5">
            <a:extLst>
              <a:ext uri="{FF2B5EF4-FFF2-40B4-BE49-F238E27FC236}">
                <a16:creationId xmlns:a16="http://schemas.microsoft.com/office/drawing/2014/main" id="{610D28C6-CCFB-45EA-9F98-89C5CFB02C9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3241CCE-0221-41F8-9C7E-57E9B647ED61}"/>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68221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53997-7A3A-4575-825F-95201BAEA4C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6BD011A-59D9-45E8-9147-596F035ED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9879535-FF13-48E7-804E-113E517D55C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1405764-DC3D-4734-9688-6944E374DD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0C65DCA-C3C0-4B44-8696-99C4433AFEE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2840294-4D82-497B-BE9C-D07C2ED77687}"/>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8" name="フッター プレースホルダー 7">
            <a:extLst>
              <a:ext uri="{FF2B5EF4-FFF2-40B4-BE49-F238E27FC236}">
                <a16:creationId xmlns:a16="http://schemas.microsoft.com/office/drawing/2014/main" id="{6C59160B-CDBC-4E65-B9FE-3E56B2C29C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1781982-3647-43C6-B42D-48054599C0B9}"/>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375684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468A32-869B-4CF6-9241-EA077E8566A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C6E2E79-71D3-4CC8-AB7A-DE4D876EF8D1}"/>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4" name="フッター プレースホルダー 3">
            <a:extLst>
              <a:ext uri="{FF2B5EF4-FFF2-40B4-BE49-F238E27FC236}">
                <a16:creationId xmlns:a16="http://schemas.microsoft.com/office/drawing/2014/main" id="{6BC4D478-AA90-4411-A257-13C2CB9E544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46A33E-5AA9-4B46-8611-B48BD9B0AE1B}"/>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268453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13CE82E-5C9E-432D-B0BF-C4DEB8EA4271}"/>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3" name="フッター プレースホルダー 2">
            <a:extLst>
              <a:ext uri="{FF2B5EF4-FFF2-40B4-BE49-F238E27FC236}">
                <a16:creationId xmlns:a16="http://schemas.microsoft.com/office/drawing/2014/main" id="{4B6D0D4F-1380-4F60-B8B5-6885B482ED2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FA5463-5E4B-4EA1-8166-343A9FBC3596}"/>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250732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C31FB-C148-4F41-A8C6-696EE4D3152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20657B-EE60-4492-9FC1-983B15D6C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1D40909-FB6E-472A-9E3E-1C6FA744B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34E8A6-C425-44D5-871B-D2E664974A3D}"/>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6" name="フッター プレースホルダー 5">
            <a:extLst>
              <a:ext uri="{FF2B5EF4-FFF2-40B4-BE49-F238E27FC236}">
                <a16:creationId xmlns:a16="http://schemas.microsoft.com/office/drawing/2014/main" id="{57158516-9533-44DC-9CAD-FF137105969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00D91D1-B14C-46B2-89B5-9BF4893AF982}"/>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102251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427DD1-FF57-49C8-973A-5FB44DDFA3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3CA9B72-C6B0-4412-ADAF-8AC21DC0D6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D986CD5-F075-4EDC-8A18-B3617D15B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D67AAA-63D0-4764-9C30-D542EAFA8054}"/>
              </a:ext>
            </a:extLst>
          </p:cNvPr>
          <p:cNvSpPr>
            <a:spLocks noGrp="1"/>
          </p:cNvSpPr>
          <p:nvPr>
            <p:ph type="dt" sz="half" idx="10"/>
          </p:nvPr>
        </p:nvSpPr>
        <p:spPr/>
        <p:txBody>
          <a:bodyPr/>
          <a:lstStyle/>
          <a:p>
            <a:fld id="{C5519984-B6AA-4E06-A278-8577D339AFE3}" type="datetimeFigureOut">
              <a:rPr kumimoji="1" lang="ja-JP" altLang="en-US" smtClean="0"/>
              <a:t>2022/3/8</a:t>
            </a:fld>
            <a:endParaRPr kumimoji="1" lang="ja-JP" altLang="en-US"/>
          </a:p>
        </p:txBody>
      </p:sp>
      <p:sp>
        <p:nvSpPr>
          <p:cNvPr id="6" name="フッター プレースホルダー 5">
            <a:extLst>
              <a:ext uri="{FF2B5EF4-FFF2-40B4-BE49-F238E27FC236}">
                <a16:creationId xmlns:a16="http://schemas.microsoft.com/office/drawing/2014/main" id="{87E45479-6416-4859-901C-25C3EE0802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6A9C6D8-8D82-46B4-8D8F-DE1EA941E8A7}"/>
              </a:ext>
            </a:extLst>
          </p:cNvPr>
          <p:cNvSpPr>
            <a:spLocks noGrp="1"/>
          </p:cNvSpPr>
          <p:nvPr>
            <p:ph type="sldNum" sz="quarter" idx="12"/>
          </p:nvPr>
        </p:nvSpPr>
        <p:spPr/>
        <p:txBody>
          <a:body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315158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1DE172A-D2DF-418D-B132-5125D008C9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440ABF-A22D-4A27-9597-4FFD31E2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6181E9-3324-4BE4-ACCD-0FF475024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19984-B6AA-4E06-A278-8577D339AFE3}" type="datetimeFigureOut">
              <a:rPr kumimoji="1" lang="ja-JP" altLang="en-US" smtClean="0"/>
              <a:t>2022/3/8</a:t>
            </a:fld>
            <a:endParaRPr kumimoji="1" lang="ja-JP" altLang="en-US"/>
          </a:p>
        </p:txBody>
      </p:sp>
      <p:sp>
        <p:nvSpPr>
          <p:cNvPr id="5" name="フッター プレースホルダー 4">
            <a:extLst>
              <a:ext uri="{FF2B5EF4-FFF2-40B4-BE49-F238E27FC236}">
                <a16:creationId xmlns:a16="http://schemas.microsoft.com/office/drawing/2014/main" id="{D2548C61-2105-42BB-A98B-855C546F66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8F7D05F-81B0-4D79-A16D-24B1F17E71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850DF-9B91-42D6-B25F-D3469CDD9CB2}" type="slidenum">
              <a:rPr kumimoji="1" lang="ja-JP" altLang="en-US" smtClean="0"/>
              <a:t>‹#›</a:t>
            </a:fld>
            <a:endParaRPr kumimoji="1" lang="ja-JP" altLang="en-US"/>
          </a:p>
        </p:txBody>
      </p:sp>
    </p:spTree>
    <p:extLst>
      <p:ext uri="{BB962C8B-B14F-4D97-AF65-F5344CB8AC3E}">
        <p14:creationId xmlns:p14="http://schemas.microsoft.com/office/powerpoint/2010/main" val="1525612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www.qinzhiqiang.com/archives/75356.htm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www.qinzhiqiang.com/archives/75356.htm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www.qinzhiqiang.com/archives/75356.html"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blog.csdn.net/Clay_Zhang/article/details/105328845"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blog.csdn.net/Clay_Zhang/article/details/105328845"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xw.qq.com/cmsid/20200423A0O5WV00"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xw.qq.com/cmsid/20200423A0O5WV00"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www.duozhishidai.com/article-56615-1.html"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jianshu.com/p/151e126dac13"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jianshu.com/p/151e126dac13"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jianshu.com/p/151e126dac13"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bilibili.com/read/cv6443959/" TargetMode="Externa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mailto:info@enjoy-japan.jp"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chyxx.com/industry/202002/836124.htm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xzbu.com/8/view-6249958.htm"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2A36EE6-E8B8-427A-AD27-8ED56B52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085" y="1616407"/>
            <a:ext cx="3969014" cy="585228"/>
          </a:xfrm>
          <a:prstGeom prst="rect">
            <a:avLst/>
          </a:prstGeom>
        </p:spPr>
      </p:pic>
      <p:sp>
        <p:nvSpPr>
          <p:cNvPr id="5" name="テキスト ボックス 4">
            <a:extLst>
              <a:ext uri="{FF2B5EF4-FFF2-40B4-BE49-F238E27FC236}">
                <a16:creationId xmlns:a16="http://schemas.microsoft.com/office/drawing/2014/main" id="{F2F81FEB-BC91-4B99-9FAA-2C66283C31DA}"/>
              </a:ext>
            </a:extLst>
          </p:cNvPr>
          <p:cNvSpPr txBox="1"/>
          <p:nvPr/>
        </p:nvSpPr>
        <p:spPr>
          <a:xfrm>
            <a:off x="4770120" y="4200062"/>
            <a:ext cx="2946400"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月更新</a:t>
            </a:r>
            <a:r>
              <a:rPr kumimoji="1" lang="en-US" altLang="ja-JP" dirty="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99B6BBC-5EFC-4F38-A3A8-922F0E20CB1F}"/>
              </a:ext>
            </a:extLst>
          </p:cNvPr>
          <p:cNvSpPr txBox="1"/>
          <p:nvPr/>
        </p:nvSpPr>
        <p:spPr>
          <a:xfrm>
            <a:off x="4617720" y="5289788"/>
            <a:ext cx="309880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株式会社</a:t>
            </a:r>
            <a:r>
              <a:rPr kumimoji="1" lang="en-US" altLang="ja-JP" dirty="0">
                <a:latin typeface="Meiryo UI" panose="020B0604030504040204" pitchFamily="50" charset="-128"/>
                <a:ea typeface="Meiryo UI" panose="020B0604030504040204" pitchFamily="50" charset="-128"/>
              </a:rPr>
              <a:t>ENJOYJAPAN</a:t>
            </a:r>
            <a:endParaRPr kumimoji="1" lang="ja-JP" altLang="en-US"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18A005CD-82AE-4498-89D4-D1DCDF822B66}"/>
              </a:ext>
            </a:extLst>
          </p:cNvPr>
          <p:cNvSpPr txBox="1"/>
          <p:nvPr/>
        </p:nvSpPr>
        <p:spPr>
          <a:xfrm>
            <a:off x="1655926" y="2914714"/>
            <a:ext cx="8558027" cy="830997"/>
          </a:xfrm>
          <a:prstGeom prst="rect">
            <a:avLst/>
          </a:prstGeom>
          <a:noFill/>
        </p:spPr>
        <p:txBody>
          <a:bodyPr wrap="square" rtlCol="0">
            <a:spAutoFit/>
          </a:bodyPr>
          <a:lstStyle/>
          <a:p>
            <a:pPr algn="ctr"/>
            <a:r>
              <a:rPr kumimoji="1" lang="ja-JP" altLang="en-US" sz="4800" dirty="0">
                <a:latin typeface="Meiryo UI" panose="020B0604030504040204" pitchFamily="50" charset="-128"/>
                <a:ea typeface="Meiryo UI" panose="020B0604030504040204" pitchFamily="50" charset="-128"/>
              </a:rPr>
              <a:t>中国主要</a:t>
            </a:r>
            <a:r>
              <a:rPr kumimoji="1" lang="en-US" altLang="ja-JP" sz="4800" dirty="0">
                <a:latin typeface="Meiryo UI" panose="020B0604030504040204" pitchFamily="50" charset="-128"/>
                <a:ea typeface="Meiryo UI" panose="020B0604030504040204" pitchFamily="50" charset="-128"/>
              </a:rPr>
              <a:t>SNS</a:t>
            </a:r>
            <a:r>
              <a:rPr kumimoji="1" lang="ja-JP" altLang="en-US" sz="4800" dirty="0">
                <a:latin typeface="Meiryo UI" panose="020B0604030504040204" pitchFamily="50" charset="-128"/>
                <a:ea typeface="Meiryo UI" panose="020B0604030504040204" pitchFamily="50" charset="-128"/>
              </a:rPr>
              <a:t>データ調査資料</a:t>
            </a:r>
          </a:p>
        </p:txBody>
      </p:sp>
    </p:spTree>
    <p:extLst>
      <p:ext uri="{BB962C8B-B14F-4D97-AF65-F5344CB8AC3E}">
        <p14:creationId xmlns:p14="http://schemas.microsoft.com/office/powerpoint/2010/main" val="2868329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テキスト ボックス 8">
            <a:extLst>
              <a:ext uri="{FF2B5EF4-FFF2-40B4-BE49-F238E27FC236}">
                <a16:creationId xmlns:a16="http://schemas.microsoft.com/office/drawing/2014/main" id="{2DD82F76-58F2-46E8-8365-6F1521A6B557}"/>
              </a:ext>
            </a:extLst>
          </p:cNvPr>
          <p:cNvSpPr txBox="1"/>
          <p:nvPr/>
        </p:nvSpPr>
        <p:spPr>
          <a:xfrm>
            <a:off x="223520" y="94734"/>
            <a:ext cx="3539183"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抖音（</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TikTok</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0" name="図 9">
            <a:extLst>
              <a:ext uri="{FF2B5EF4-FFF2-40B4-BE49-F238E27FC236}">
                <a16:creationId xmlns:a16="http://schemas.microsoft.com/office/drawing/2014/main" id="{837BEC35-578D-4070-968A-69DFA035426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62703" y="140745"/>
            <a:ext cx="268605" cy="280035"/>
          </a:xfrm>
          <a:prstGeom prst="rect">
            <a:avLst/>
          </a:prstGeom>
        </p:spPr>
      </p:pic>
      <p:sp>
        <p:nvSpPr>
          <p:cNvPr id="15" name="日付プレースホルダー 4">
            <a:extLst>
              <a:ext uri="{FF2B5EF4-FFF2-40B4-BE49-F238E27FC236}">
                <a16:creationId xmlns:a16="http://schemas.microsoft.com/office/drawing/2014/main" id="{44C8EB53-E735-4174-9406-62C3E3FD852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6" name="図 15">
            <a:extLst>
              <a:ext uri="{FF2B5EF4-FFF2-40B4-BE49-F238E27FC236}">
                <a16:creationId xmlns:a16="http://schemas.microsoft.com/office/drawing/2014/main" id="{B02B827E-4EA0-4A0B-ACEE-A6943CC2D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1" y="775395"/>
            <a:ext cx="8228357" cy="5473261"/>
          </a:xfrm>
          <a:prstGeom prst="rect">
            <a:avLst/>
          </a:prstGeom>
        </p:spPr>
      </p:pic>
      <p:sp>
        <p:nvSpPr>
          <p:cNvPr id="19" name="テキスト ボックス 18">
            <a:extLst>
              <a:ext uri="{FF2B5EF4-FFF2-40B4-BE49-F238E27FC236}">
                <a16:creationId xmlns:a16="http://schemas.microsoft.com/office/drawing/2014/main" id="{35DD58A2-2A28-4B3A-83EF-41AEE49463F1}"/>
              </a:ext>
            </a:extLst>
          </p:cNvPr>
          <p:cNvSpPr txBox="1"/>
          <p:nvPr/>
        </p:nvSpPr>
        <p:spPr>
          <a:xfrm>
            <a:off x="7991825" y="6488193"/>
            <a:ext cx="4028878"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http://www.qinzhiqiang.com/archives/75356.html</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865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pic>
        <p:nvPicPr>
          <p:cNvPr id="10" name="図 9">
            <a:extLst>
              <a:ext uri="{FF2B5EF4-FFF2-40B4-BE49-F238E27FC236}">
                <a16:creationId xmlns:a16="http://schemas.microsoft.com/office/drawing/2014/main" id="{837BEC35-578D-4070-968A-69DFA035426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90552" y="141788"/>
            <a:ext cx="268605" cy="280035"/>
          </a:xfrm>
          <a:prstGeom prst="rect">
            <a:avLst/>
          </a:prstGeom>
        </p:spPr>
      </p:pic>
      <p:sp>
        <p:nvSpPr>
          <p:cNvPr id="8" name="テキスト ボックス 7">
            <a:extLst>
              <a:ext uri="{FF2B5EF4-FFF2-40B4-BE49-F238E27FC236}">
                <a16:creationId xmlns:a16="http://schemas.microsoft.com/office/drawing/2014/main" id="{272AB065-99E6-442B-8302-BE2623706ACC}"/>
              </a:ext>
            </a:extLst>
          </p:cNvPr>
          <p:cNvSpPr txBox="1"/>
          <p:nvPr/>
        </p:nvSpPr>
        <p:spPr>
          <a:xfrm>
            <a:off x="0" y="97140"/>
            <a:ext cx="4424855"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抖音（</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TikTok</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視聴ジャンル</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日付プレースホルダー 4">
            <a:extLst>
              <a:ext uri="{FF2B5EF4-FFF2-40B4-BE49-F238E27FC236}">
                <a16:creationId xmlns:a16="http://schemas.microsoft.com/office/drawing/2014/main" id="{FDCFDAD1-D61A-4C03-90A4-9E3D1E20412F}"/>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4" name="図 13">
            <a:extLst>
              <a:ext uri="{FF2B5EF4-FFF2-40B4-BE49-F238E27FC236}">
                <a16:creationId xmlns:a16="http://schemas.microsoft.com/office/drawing/2014/main" id="{1DB919CA-B972-4442-9AB4-0B6D6DA6E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1" y="775395"/>
            <a:ext cx="8234606" cy="5473258"/>
          </a:xfrm>
          <a:prstGeom prst="rect">
            <a:avLst/>
          </a:prstGeom>
        </p:spPr>
      </p:pic>
      <p:sp>
        <p:nvSpPr>
          <p:cNvPr id="16" name="テキスト ボックス 15">
            <a:extLst>
              <a:ext uri="{FF2B5EF4-FFF2-40B4-BE49-F238E27FC236}">
                <a16:creationId xmlns:a16="http://schemas.microsoft.com/office/drawing/2014/main" id="{26F215A4-AEB9-4205-97A7-554072AF36D0}"/>
              </a:ext>
            </a:extLst>
          </p:cNvPr>
          <p:cNvSpPr txBox="1"/>
          <p:nvPr/>
        </p:nvSpPr>
        <p:spPr>
          <a:xfrm>
            <a:off x="7980294" y="6479320"/>
            <a:ext cx="4859918"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http://www.qinzhiqiang.com/archives/75356.html</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52192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pic>
        <p:nvPicPr>
          <p:cNvPr id="10" name="図 9">
            <a:extLst>
              <a:ext uri="{FF2B5EF4-FFF2-40B4-BE49-F238E27FC236}">
                <a16:creationId xmlns:a16="http://schemas.microsoft.com/office/drawing/2014/main" id="{837BEC35-578D-4070-968A-69DFA035426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90552" y="141788"/>
            <a:ext cx="268605" cy="280035"/>
          </a:xfrm>
          <a:prstGeom prst="rect">
            <a:avLst/>
          </a:prstGeom>
        </p:spPr>
      </p:pic>
      <p:sp>
        <p:nvSpPr>
          <p:cNvPr id="8" name="テキスト ボックス 7">
            <a:extLst>
              <a:ext uri="{FF2B5EF4-FFF2-40B4-BE49-F238E27FC236}">
                <a16:creationId xmlns:a16="http://schemas.microsoft.com/office/drawing/2014/main" id="{272AB065-99E6-442B-8302-BE2623706ACC}"/>
              </a:ext>
            </a:extLst>
          </p:cNvPr>
          <p:cNvSpPr txBox="1"/>
          <p:nvPr/>
        </p:nvSpPr>
        <p:spPr>
          <a:xfrm>
            <a:off x="0" y="97140"/>
            <a:ext cx="4424855"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抖音（</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TikTok</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年代別動画ジャンル嗜好</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2" name="図 11">
            <a:extLst>
              <a:ext uri="{FF2B5EF4-FFF2-40B4-BE49-F238E27FC236}">
                <a16:creationId xmlns:a16="http://schemas.microsoft.com/office/drawing/2014/main" id="{71DBACF3-D5FA-4926-8B21-5F372CD2B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1" y="775395"/>
            <a:ext cx="8234606" cy="5473926"/>
          </a:xfrm>
          <a:prstGeom prst="rect">
            <a:avLst/>
          </a:prstGeom>
        </p:spPr>
      </p:pic>
      <p:sp>
        <p:nvSpPr>
          <p:cNvPr id="13" name="テキスト ボックス 12">
            <a:extLst>
              <a:ext uri="{FF2B5EF4-FFF2-40B4-BE49-F238E27FC236}">
                <a16:creationId xmlns:a16="http://schemas.microsoft.com/office/drawing/2014/main" id="{5690498D-4D57-46B7-B414-36452043981D}"/>
              </a:ext>
            </a:extLst>
          </p:cNvPr>
          <p:cNvSpPr txBox="1"/>
          <p:nvPr/>
        </p:nvSpPr>
        <p:spPr>
          <a:xfrm>
            <a:off x="7980294" y="6472732"/>
            <a:ext cx="4859918"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http://www.qinzhiqiang.com/archives/75356.html</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712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3" name="テキスト ボックス 12">
            <a:extLst>
              <a:ext uri="{FF2B5EF4-FFF2-40B4-BE49-F238E27FC236}">
                <a16:creationId xmlns:a16="http://schemas.microsoft.com/office/drawing/2014/main" id="{991737FA-8ECA-46A0-9E15-04A06DFA1F72}"/>
              </a:ext>
            </a:extLst>
          </p:cNvPr>
          <p:cNvSpPr txBox="1"/>
          <p:nvPr/>
        </p:nvSpPr>
        <p:spPr>
          <a:xfrm>
            <a:off x="40179" y="120144"/>
            <a:ext cx="6096000"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大衆点評</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5" name="図 14">
            <a:extLst>
              <a:ext uri="{FF2B5EF4-FFF2-40B4-BE49-F238E27FC236}">
                <a16:creationId xmlns:a16="http://schemas.microsoft.com/office/drawing/2014/main" id="{8F24DC14-F399-41D0-885B-983191F0B90C}"/>
              </a:ext>
            </a:extLst>
          </p:cNvPr>
          <p:cNvPicPr/>
          <p:nvPr/>
        </p:nvPicPr>
        <p:blipFill rotWithShape="1">
          <a:blip r:embed="rId3" cstate="print">
            <a:extLst>
              <a:ext uri="{28A0092B-C50C-407E-A947-70E740481C1C}">
                <a14:useLocalDpi xmlns:a14="http://schemas.microsoft.com/office/drawing/2010/main" val="0"/>
              </a:ext>
            </a:extLst>
          </a:blip>
          <a:srcRect l="10404" t="12060" r="11053" b="9541"/>
          <a:stretch/>
        </p:blipFill>
        <p:spPr bwMode="auto">
          <a:xfrm>
            <a:off x="2982989" y="114083"/>
            <a:ext cx="361950" cy="361950"/>
          </a:xfrm>
          <a:prstGeom prst="rect">
            <a:avLst/>
          </a:prstGeom>
          <a:noFill/>
          <a:ln>
            <a:noFill/>
          </a:ln>
          <a:extLst>
            <a:ext uri="{53640926-AAD7-44D8-BBD7-CCE9431645EC}">
              <a14:shadowObscured xmlns:a14="http://schemas.microsoft.com/office/drawing/2010/main"/>
            </a:ext>
          </a:extLst>
        </p:spPr>
      </p:pic>
      <p:pic>
        <p:nvPicPr>
          <p:cNvPr id="16" name="図 15">
            <a:extLst>
              <a:ext uri="{FF2B5EF4-FFF2-40B4-BE49-F238E27FC236}">
                <a16:creationId xmlns:a16="http://schemas.microsoft.com/office/drawing/2014/main" id="{3C33DA6D-BF0D-4879-B6B2-2AC298A97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1" y="775395"/>
            <a:ext cx="8234606" cy="5489736"/>
          </a:xfrm>
          <a:prstGeom prst="rect">
            <a:avLst/>
          </a:prstGeom>
        </p:spPr>
      </p:pic>
      <p:sp>
        <p:nvSpPr>
          <p:cNvPr id="17" name="テキスト ボックス 16">
            <a:extLst>
              <a:ext uri="{FF2B5EF4-FFF2-40B4-BE49-F238E27FC236}">
                <a16:creationId xmlns:a16="http://schemas.microsoft.com/office/drawing/2014/main" id="{8B3AF522-7B9B-466E-B865-FC9C66CA294D}"/>
              </a:ext>
            </a:extLst>
          </p:cNvPr>
          <p:cNvSpPr txBox="1"/>
          <p:nvPr/>
        </p:nvSpPr>
        <p:spPr>
          <a:xfrm>
            <a:off x="7368555" y="6495998"/>
            <a:ext cx="5579504"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https://blog.csdn.net/Clay_Zhang/article/details/105328845</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636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5" name="図 14">
            <a:extLst>
              <a:ext uri="{FF2B5EF4-FFF2-40B4-BE49-F238E27FC236}">
                <a16:creationId xmlns:a16="http://schemas.microsoft.com/office/drawing/2014/main" id="{8F24DC14-F399-41D0-885B-983191F0B90C}"/>
              </a:ext>
            </a:extLst>
          </p:cNvPr>
          <p:cNvPicPr/>
          <p:nvPr/>
        </p:nvPicPr>
        <p:blipFill rotWithShape="1">
          <a:blip r:embed="rId3" cstate="print">
            <a:extLst>
              <a:ext uri="{28A0092B-C50C-407E-A947-70E740481C1C}">
                <a14:useLocalDpi xmlns:a14="http://schemas.microsoft.com/office/drawing/2010/main" val="0"/>
              </a:ext>
            </a:extLst>
          </a:blip>
          <a:srcRect l="10404" t="12060" r="11053" b="9541"/>
          <a:stretch/>
        </p:blipFill>
        <p:spPr bwMode="auto">
          <a:xfrm>
            <a:off x="3455604" y="97191"/>
            <a:ext cx="361950" cy="361950"/>
          </a:xfrm>
          <a:prstGeom prst="rect">
            <a:avLst/>
          </a:prstGeom>
          <a:noFill/>
          <a:ln>
            <a:noFill/>
          </a:ln>
          <a:extLst>
            <a:ext uri="{53640926-AAD7-44D8-BBD7-CCE9431645EC}">
              <a14:shadowObscured xmlns:a14="http://schemas.microsoft.com/office/drawing/2010/main"/>
            </a:ext>
          </a:extLst>
        </p:spPr>
      </p:pic>
      <p:sp>
        <p:nvSpPr>
          <p:cNvPr id="10" name="テキスト ボックス 9">
            <a:extLst>
              <a:ext uri="{FF2B5EF4-FFF2-40B4-BE49-F238E27FC236}">
                <a16:creationId xmlns:a16="http://schemas.microsoft.com/office/drawing/2014/main" id="{6A6C1FFE-8FD8-4634-98D8-143BEF016A8D}"/>
              </a:ext>
            </a:extLst>
          </p:cNvPr>
          <p:cNvSpPr txBox="1"/>
          <p:nvPr/>
        </p:nvSpPr>
        <p:spPr>
          <a:xfrm>
            <a:off x="40179" y="97191"/>
            <a:ext cx="3596400"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大衆点評</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利用目的別ユーザー数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65A84FED-27E2-4BF9-8737-8C39A3CA0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1" y="775394"/>
            <a:ext cx="8234606" cy="5487011"/>
          </a:xfrm>
          <a:prstGeom prst="rect">
            <a:avLst/>
          </a:prstGeom>
        </p:spPr>
      </p:pic>
      <p:sp>
        <p:nvSpPr>
          <p:cNvPr id="14" name="テキスト ボックス 13">
            <a:extLst>
              <a:ext uri="{FF2B5EF4-FFF2-40B4-BE49-F238E27FC236}">
                <a16:creationId xmlns:a16="http://schemas.microsoft.com/office/drawing/2014/main" id="{FAF5EE1C-F25C-4ECC-8B4D-2B189BAD5EBE}"/>
              </a:ext>
            </a:extLst>
          </p:cNvPr>
          <p:cNvSpPr txBox="1"/>
          <p:nvPr/>
        </p:nvSpPr>
        <p:spPr>
          <a:xfrm>
            <a:off x="7455186" y="6455949"/>
            <a:ext cx="4696635"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https://blog.csdn.net/Clay_Zhang/article/details/105328845</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457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2" name="テキスト ボックス 11">
            <a:extLst>
              <a:ext uri="{FF2B5EF4-FFF2-40B4-BE49-F238E27FC236}">
                <a16:creationId xmlns:a16="http://schemas.microsoft.com/office/drawing/2014/main" id="{0208DC82-7779-4BB4-AF68-37E6C4056650}"/>
              </a:ext>
            </a:extLst>
          </p:cNvPr>
          <p:cNvSpPr txBox="1"/>
          <p:nvPr/>
        </p:nvSpPr>
        <p:spPr>
          <a:xfrm>
            <a:off x="40179" y="120144"/>
            <a:ext cx="3543849"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微博（</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weibo</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0AD1D3FC-E22F-4C40-950B-D16F94EE9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701" y="775394"/>
            <a:ext cx="8234606" cy="5493626"/>
          </a:xfrm>
          <a:prstGeom prst="rect">
            <a:avLst/>
          </a:prstGeom>
        </p:spPr>
      </p:pic>
      <p:pic>
        <p:nvPicPr>
          <p:cNvPr id="16" name="図 15">
            <a:extLst>
              <a:ext uri="{FF2B5EF4-FFF2-40B4-BE49-F238E27FC236}">
                <a16:creationId xmlns:a16="http://schemas.microsoft.com/office/drawing/2014/main" id="{65354195-027E-46A5-948C-5D2D112508C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431628" y="166455"/>
            <a:ext cx="304799" cy="276416"/>
          </a:xfrm>
          <a:prstGeom prst="rect">
            <a:avLst/>
          </a:prstGeom>
        </p:spPr>
      </p:pic>
      <p:sp>
        <p:nvSpPr>
          <p:cNvPr id="17" name="テキスト ボックス 16">
            <a:extLst>
              <a:ext uri="{FF2B5EF4-FFF2-40B4-BE49-F238E27FC236}">
                <a16:creationId xmlns:a16="http://schemas.microsoft.com/office/drawing/2014/main" id="{7899CFD5-4CE7-4C72-8B33-31A91E6241FB}"/>
              </a:ext>
            </a:extLst>
          </p:cNvPr>
          <p:cNvSpPr txBox="1"/>
          <p:nvPr/>
        </p:nvSpPr>
        <p:spPr>
          <a:xfrm>
            <a:off x="8199909" y="6499686"/>
            <a:ext cx="4959042"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https://xw.qq.com/cmsid/20200423A0O5WV00</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5999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0" name="テキスト ボックス 9">
            <a:extLst>
              <a:ext uri="{FF2B5EF4-FFF2-40B4-BE49-F238E27FC236}">
                <a16:creationId xmlns:a16="http://schemas.microsoft.com/office/drawing/2014/main" id="{58D89917-00DE-4BCD-8B73-8B069E812DA4}"/>
              </a:ext>
            </a:extLst>
          </p:cNvPr>
          <p:cNvSpPr txBox="1"/>
          <p:nvPr/>
        </p:nvSpPr>
        <p:spPr>
          <a:xfrm>
            <a:off x="40179" y="130833"/>
            <a:ext cx="4363655"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微博（</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weibo</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KOL</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ジャンル別ユーザー数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D7C605F7-5328-4326-A5D0-AD115928AE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51434" y="171626"/>
            <a:ext cx="304799" cy="276416"/>
          </a:xfrm>
          <a:prstGeom prst="rect">
            <a:avLst/>
          </a:prstGeom>
        </p:spPr>
      </p:pic>
      <p:pic>
        <p:nvPicPr>
          <p:cNvPr id="15" name="図 14">
            <a:extLst>
              <a:ext uri="{FF2B5EF4-FFF2-40B4-BE49-F238E27FC236}">
                <a16:creationId xmlns:a16="http://schemas.microsoft.com/office/drawing/2014/main" id="{097A8424-C186-4B4E-B303-CECE5C8A3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0" y="775393"/>
            <a:ext cx="8234605" cy="5489735"/>
          </a:xfrm>
          <a:prstGeom prst="rect">
            <a:avLst/>
          </a:prstGeom>
        </p:spPr>
      </p:pic>
      <p:sp>
        <p:nvSpPr>
          <p:cNvPr id="16" name="テキスト ボックス 15">
            <a:extLst>
              <a:ext uri="{FF2B5EF4-FFF2-40B4-BE49-F238E27FC236}">
                <a16:creationId xmlns:a16="http://schemas.microsoft.com/office/drawing/2014/main" id="{29CC3E76-CB4F-4EF6-B20E-AF67358503A4}"/>
              </a:ext>
            </a:extLst>
          </p:cNvPr>
          <p:cNvSpPr txBox="1"/>
          <p:nvPr/>
        </p:nvSpPr>
        <p:spPr>
          <a:xfrm>
            <a:off x="8155299" y="6472732"/>
            <a:ext cx="4006011"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https://xw.qq.com/cmsid/20200423A0O5WV00</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4313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2" name="テキスト ボックス 11">
            <a:extLst>
              <a:ext uri="{FF2B5EF4-FFF2-40B4-BE49-F238E27FC236}">
                <a16:creationId xmlns:a16="http://schemas.microsoft.com/office/drawing/2014/main" id="{DEFDB647-91F4-41E0-BB9C-35EF50AE00F1}"/>
              </a:ext>
            </a:extLst>
          </p:cNvPr>
          <p:cNvSpPr txBox="1"/>
          <p:nvPr/>
        </p:nvSpPr>
        <p:spPr>
          <a:xfrm>
            <a:off x="171297" y="85319"/>
            <a:ext cx="2939765" cy="369332"/>
          </a:xfrm>
          <a:prstGeom prst="rect">
            <a:avLst/>
          </a:prstGeom>
          <a:noFill/>
        </p:spPr>
        <p:txBody>
          <a:bodyPr wrap="square">
            <a:spAutoFit/>
          </a:bodyPr>
          <a:lstStyle/>
          <a:p>
            <a:pPr algn="just"/>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快手　</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21E02562-DA2D-4DCB-9E3A-1556060C6D7F}"/>
              </a:ext>
            </a:extLst>
          </p:cNvPr>
          <p:cNvPicPr/>
          <p:nvPr/>
        </p:nvPicPr>
        <p:blipFill rotWithShape="1">
          <a:blip r:embed="rId3" cstate="print">
            <a:extLst>
              <a:ext uri="{28A0092B-C50C-407E-A947-70E740481C1C}">
                <a14:useLocalDpi xmlns:a14="http://schemas.microsoft.com/office/drawing/2010/main" val="0"/>
              </a:ext>
            </a:extLst>
          </a:blip>
          <a:srcRect l="24100" t="11816" r="23392" b="8605"/>
          <a:stretch/>
        </p:blipFill>
        <p:spPr bwMode="auto">
          <a:xfrm>
            <a:off x="2662007" y="120811"/>
            <a:ext cx="364971" cy="313413"/>
          </a:xfrm>
          <a:prstGeom prst="rect">
            <a:avLst/>
          </a:prstGeom>
          <a:noFill/>
          <a:ln>
            <a:noFill/>
          </a:ln>
          <a:extLst>
            <a:ext uri="{53640926-AAD7-44D8-BBD7-CCE9431645EC}">
              <a14:shadowObscured xmlns:a14="http://schemas.microsoft.com/office/drawing/2010/main"/>
            </a:ext>
          </a:extLst>
        </p:spPr>
      </p:pic>
      <p:pic>
        <p:nvPicPr>
          <p:cNvPr id="14" name="図 13">
            <a:extLst>
              <a:ext uri="{FF2B5EF4-FFF2-40B4-BE49-F238E27FC236}">
                <a16:creationId xmlns:a16="http://schemas.microsoft.com/office/drawing/2014/main" id="{D976F152-72BA-4948-A674-B9DAA63D4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9" y="752331"/>
            <a:ext cx="8234605" cy="5498381"/>
          </a:xfrm>
          <a:prstGeom prst="rect">
            <a:avLst/>
          </a:prstGeom>
        </p:spPr>
      </p:pic>
      <p:sp>
        <p:nvSpPr>
          <p:cNvPr id="16" name="テキスト ボックス 15">
            <a:extLst>
              <a:ext uri="{FF2B5EF4-FFF2-40B4-BE49-F238E27FC236}">
                <a16:creationId xmlns:a16="http://schemas.microsoft.com/office/drawing/2014/main" id="{28D9F805-57EB-4C06-8EBF-D4A276BAB18E}"/>
              </a:ext>
            </a:extLst>
          </p:cNvPr>
          <p:cNvSpPr txBox="1"/>
          <p:nvPr/>
        </p:nvSpPr>
        <p:spPr>
          <a:xfrm>
            <a:off x="7912384" y="6250712"/>
            <a:ext cx="3943283" cy="553998"/>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https://www.sohu.com/a/421152541_728793,</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https://www.docin.com/p-2152773346.html </a:t>
            </a:r>
            <a:r>
              <a:rPr lang="ja-JP" altLang="en-US"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https://www.sohu.com/a/315007088_492538</a:t>
            </a:r>
          </a:p>
        </p:txBody>
      </p:sp>
    </p:spTree>
    <p:extLst>
      <p:ext uri="{BB962C8B-B14F-4D97-AF65-F5344CB8AC3E}">
        <p14:creationId xmlns:p14="http://schemas.microsoft.com/office/powerpoint/2010/main" val="1755589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2" name="テキスト ボックス 11">
            <a:extLst>
              <a:ext uri="{FF2B5EF4-FFF2-40B4-BE49-F238E27FC236}">
                <a16:creationId xmlns:a16="http://schemas.microsoft.com/office/drawing/2014/main" id="{DEFDB647-91F4-41E0-BB9C-35EF50AE00F1}"/>
              </a:ext>
            </a:extLst>
          </p:cNvPr>
          <p:cNvSpPr txBox="1"/>
          <p:nvPr/>
        </p:nvSpPr>
        <p:spPr>
          <a:xfrm>
            <a:off x="171297" y="85319"/>
            <a:ext cx="2939765" cy="369332"/>
          </a:xfrm>
          <a:prstGeom prst="rect">
            <a:avLst/>
          </a:prstGeom>
          <a:noFill/>
        </p:spPr>
        <p:txBody>
          <a:bodyPr wrap="square">
            <a:spAutoFit/>
          </a:bodyPr>
          <a:lstStyle/>
          <a:p>
            <a:pPr algn="just"/>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快手　</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ユーザーの収入割合</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21E02562-DA2D-4DCB-9E3A-1556060C6D7F}"/>
              </a:ext>
            </a:extLst>
          </p:cNvPr>
          <p:cNvPicPr/>
          <p:nvPr/>
        </p:nvPicPr>
        <p:blipFill rotWithShape="1">
          <a:blip r:embed="rId3" cstate="print">
            <a:extLst>
              <a:ext uri="{28A0092B-C50C-407E-A947-70E740481C1C}">
                <a14:useLocalDpi xmlns:a14="http://schemas.microsoft.com/office/drawing/2010/main" val="0"/>
              </a:ext>
            </a:extLst>
          </a:blip>
          <a:srcRect l="24100" t="11816" r="23392" b="8605"/>
          <a:stretch/>
        </p:blipFill>
        <p:spPr bwMode="auto">
          <a:xfrm>
            <a:off x="2928576" y="130966"/>
            <a:ext cx="364971" cy="313413"/>
          </a:xfrm>
          <a:prstGeom prst="rect">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CF6DF2F5-6FB1-4566-9BDC-8EF4EFFC3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9" y="766748"/>
            <a:ext cx="8234605" cy="5505288"/>
          </a:xfrm>
          <a:prstGeom prst="rect">
            <a:avLst/>
          </a:prstGeom>
        </p:spPr>
      </p:pic>
      <p:sp>
        <p:nvSpPr>
          <p:cNvPr id="15" name="テキスト ボックス 14">
            <a:extLst>
              <a:ext uri="{FF2B5EF4-FFF2-40B4-BE49-F238E27FC236}">
                <a16:creationId xmlns:a16="http://schemas.microsoft.com/office/drawing/2014/main" id="{4486BBA5-6FDE-4326-BD29-747AF4FBA940}"/>
              </a:ext>
            </a:extLst>
          </p:cNvPr>
          <p:cNvSpPr txBox="1"/>
          <p:nvPr/>
        </p:nvSpPr>
        <p:spPr>
          <a:xfrm>
            <a:off x="8155299" y="6472732"/>
            <a:ext cx="4006011"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https://www.iimedia.cn/c1020/76780.html</a:t>
            </a:r>
          </a:p>
        </p:txBody>
      </p:sp>
    </p:spTree>
    <p:extLst>
      <p:ext uri="{BB962C8B-B14F-4D97-AF65-F5344CB8AC3E}">
        <p14:creationId xmlns:p14="http://schemas.microsoft.com/office/powerpoint/2010/main" val="3949505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3" name="図 12">
            <a:extLst>
              <a:ext uri="{FF2B5EF4-FFF2-40B4-BE49-F238E27FC236}">
                <a16:creationId xmlns:a16="http://schemas.microsoft.com/office/drawing/2014/main" id="{21E02562-DA2D-4DCB-9E3A-1556060C6D7F}"/>
              </a:ext>
            </a:extLst>
          </p:cNvPr>
          <p:cNvPicPr/>
          <p:nvPr/>
        </p:nvPicPr>
        <p:blipFill rotWithShape="1">
          <a:blip r:embed="rId3" cstate="print">
            <a:extLst>
              <a:ext uri="{28A0092B-C50C-407E-A947-70E740481C1C}">
                <a14:useLocalDpi xmlns:a14="http://schemas.microsoft.com/office/drawing/2010/main" val="0"/>
              </a:ext>
            </a:extLst>
          </a:blip>
          <a:srcRect l="24100" t="11816" r="23392" b="8605"/>
          <a:stretch/>
        </p:blipFill>
        <p:spPr bwMode="auto">
          <a:xfrm>
            <a:off x="3289738" y="130828"/>
            <a:ext cx="364971" cy="313413"/>
          </a:xfrm>
          <a:prstGeom prst="rect">
            <a:avLst/>
          </a:prstGeom>
          <a:noFill/>
          <a:ln>
            <a:noFill/>
          </a:ln>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id="{2CCABCC3-56C8-4103-9996-8908D3778243}"/>
              </a:ext>
            </a:extLst>
          </p:cNvPr>
          <p:cNvSpPr txBox="1"/>
          <p:nvPr/>
        </p:nvSpPr>
        <p:spPr>
          <a:xfrm>
            <a:off x="40179" y="102868"/>
            <a:ext cx="3289738" cy="369332"/>
          </a:xfrm>
          <a:prstGeom prst="rect">
            <a:avLst/>
          </a:prstGeom>
          <a:noFill/>
        </p:spPr>
        <p:txBody>
          <a:bodyPr wrap="square">
            <a:spAutoFit/>
          </a:bodyPr>
          <a:lstStyle/>
          <a:p>
            <a:pPr algn="just"/>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快手　視聴ジャンル</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B2A209A4-2E3E-45E1-A0D5-1F82502E2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9" y="766748"/>
            <a:ext cx="8234604" cy="5492240"/>
          </a:xfrm>
          <a:prstGeom prst="rect">
            <a:avLst/>
          </a:prstGeom>
        </p:spPr>
      </p:pic>
      <p:sp>
        <p:nvSpPr>
          <p:cNvPr id="15" name="テキスト ボックス 14">
            <a:extLst>
              <a:ext uri="{FF2B5EF4-FFF2-40B4-BE49-F238E27FC236}">
                <a16:creationId xmlns:a16="http://schemas.microsoft.com/office/drawing/2014/main" id="{F5ABD885-4C08-4B3F-BE84-3F3546BBAFB6}"/>
              </a:ext>
            </a:extLst>
          </p:cNvPr>
          <p:cNvSpPr txBox="1"/>
          <p:nvPr/>
        </p:nvSpPr>
        <p:spPr>
          <a:xfrm>
            <a:off x="7747151" y="6304002"/>
            <a:ext cx="4034945" cy="553998"/>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https://www.sohu.com/a/421152541_728793,</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https://www.docin.com/p-2152773346.html </a:t>
            </a:r>
            <a:r>
              <a:rPr lang="ja-JP" altLang="en-US"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https://www.sohu.com/a/315007088_492538</a:t>
            </a:r>
          </a:p>
        </p:txBody>
      </p:sp>
    </p:spTree>
    <p:extLst>
      <p:ext uri="{BB962C8B-B14F-4D97-AF65-F5344CB8AC3E}">
        <p14:creationId xmlns:p14="http://schemas.microsoft.com/office/powerpoint/2010/main" val="189140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8B7EC3-AA6C-4FE6-B74F-28A410E9A5CF}"/>
              </a:ext>
            </a:extLst>
          </p:cNvPr>
          <p:cNvSpPr txBox="1"/>
          <p:nvPr/>
        </p:nvSpPr>
        <p:spPr>
          <a:xfrm>
            <a:off x="571500" y="712757"/>
            <a:ext cx="8724900" cy="5593839"/>
          </a:xfrm>
          <a:prstGeom prst="rect">
            <a:avLst/>
          </a:prstGeom>
          <a:noFill/>
        </p:spPr>
        <p:txBody>
          <a:bodyPr wrap="square">
            <a:spAutoFit/>
          </a:bodyPr>
          <a:lstStyle/>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・中国国内主要</a:t>
            </a:r>
            <a:r>
              <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SNS</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の</a:t>
            </a:r>
            <a:r>
              <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MAU</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推移（年別</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・小紅書（</a:t>
            </a:r>
            <a:r>
              <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RED</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・微信（</a:t>
            </a:r>
            <a:r>
              <a:rPr lang="en-US" altLang="ja-JP" sz="2000" kern="100" dirty="0" err="1">
                <a:effectLst/>
                <a:latin typeface="メイリオ" panose="020B0604030504040204" pitchFamily="50" charset="-128"/>
                <a:ea typeface="メイリオ" panose="020B0604030504040204" pitchFamily="50" charset="-128"/>
                <a:cs typeface="Times New Roman" panose="02020603050405020304" pitchFamily="18" charset="0"/>
              </a:rPr>
              <a:t>wechat</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・抖音（</a:t>
            </a:r>
            <a:r>
              <a:rPr lang="en-US" altLang="ja-JP" sz="2000" kern="100" dirty="0" err="1">
                <a:effectLst/>
                <a:latin typeface="メイリオ" panose="020B0604030504040204" pitchFamily="50" charset="-128"/>
                <a:ea typeface="メイリオ" panose="020B0604030504040204" pitchFamily="50" charset="-128"/>
                <a:cs typeface="Times New Roman" panose="02020603050405020304" pitchFamily="18" charset="0"/>
              </a:rPr>
              <a:t>TikTok</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・大衆点評</a:t>
            </a: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・微博（</a:t>
            </a:r>
            <a:r>
              <a:rPr lang="en-US" altLang="ja-JP" sz="2000" kern="100" dirty="0" err="1">
                <a:effectLst/>
                <a:latin typeface="メイリオ" panose="020B0604030504040204" pitchFamily="50" charset="-128"/>
                <a:ea typeface="メイリオ" panose="020B0604030504040204" pitchFamily="50" charset="-128"/>
                <a:cs typeface="Times New Roman" panose="02020603050405020304" pitchFamily="18" charset="0"/>
              </a:rPr>
              <a:t>weibo</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・快手</a:t>
            </a: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馬</a:t>
            </a:r>
            <a:r>
              <a:rPr lang="ja-JP" altLang="en-US" sz="2000" b="0" i="0" dirty="0">
                <a:solidFill>
                  <a:srgbClr val="333333"/>
                </a:solidFill>
                <a:effectLst/>
                <a:latin typeface="メイリオ" panose="020B0604030504040204" pitchFamily="50" charset="-128"/>
                <a:ea typeface="メイリオ" panose="020B0604030504040204" pitchFamily="50" charset="-128"/>
              </a:rPr>
              <a:t>蜂窩（</a:t>
            </a:r>
            <a:r>
              <a:rPr lang="en-US" altLang="ja-JP" sz="2000" kern="100" dirty="0" err="1">
                <a:effectLst/>
                <a:latin typeface="メイリオ" panose="020B0604030504040204" pitchFamily="50" charset="-128"/>
                <a:ea typeface="メイリオ" panose="020B0604030504040204" pitchFamily="50" charset="-128"/>
                <a:cs typeface="Times New Roman" panose="02020603050405020304" pitchFamily="18" charset="0"/>
              </a:rPr>
              <a:t>mafengwo</a:t>
            </a:r>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QQ</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pP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・携程（</a:t>
            </a:r>
            <a:r>
              <a:rPr lang="en-US" altLang="ja-JP" sz="2000" kern="100" dirty="0" err="1">
                <a:effectLst/>
                <a:latin typeface="メイリオ" panose="020B0604030504040204" pitchFamily="50" charset="-128"/>
                <a:ea typeface="メイリオ" panose="020B0604030504040204" pitchFamily="50" charset="-128"/>
                <a:cs typeface="Times New Roman" panose="02020603050405020304" pitchFamily="18" charset="0"/>
              </a:rPr>
              <a:t>Ctrip</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a:p>
            <a:pPr>
              <a:lnSpc>
                <a:spcPct val="150000"/>
              </a:lnSpc>
            </a:pPr>
            <a:r>
              <a:rPr lang="ja-JP" altLang="ja-JP" sz="20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dirty="0" err="1">
                <a:effectLst/>
                <a:latin typeface="メイリオ" panose="020B0604030504040204" pitchFamily="50" charset="-128"/>
                <a:ea typeface="メイリオ" panose="020B0604030504040204" pitchFamily="50" charset="-128"/>
                <a:cs typeface="Times New Roman" panose="02020603050405020304" pitchFamily="18" charset="0"/>
              </a:rPr>
              <a:t>bilibili</a:t>
            </a:r>
            <a:endParaRPr lang="en-US" alt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ja-JP" altLang="en-US" sz="2000" dirty="0">
                <a:latin typeface="メイリオ" panose="020B0604030504040204" pitchFamily="50" charset="-128"/>
                <a:ea typeface="メイリオ" panose="020B0604030504040204" pitchFamily="50" charset="-128"/>
                <a:cs typeface="Times New Roman" panose="02020603050405020304" pitchFamily="18" charset="0"/>
              </a:rPr>
              <a:t>・会社紹介と事例紹介</a:t>
            </a:r>
            <a:endParaRPr lang="ja-JP" altLang="en-US" sz="2000"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E9E89814-77DC-4E5E-BCC7-A0D7E0CE2519}"/>
              </a:ext>
            </a:extLst>
          </p:cNvPr>
          <p:cNvGrpSpPr/>
          <p:nvPr/>
        </p:nvGrpSpPr>
        <p:grpSpPr>
          <a:xfrm>
            <a:off x="0" y="81280"/>
            <a:ext cx="12192000" cy="463447"/>
            <a:chOff x="0" y="81280"/>
            <a:chExt cx="12192000" cy="463447"/>
          </a:xfrm>
        </p:grpSpPr>
        <p:grpSp>
          <p:nvGrpSpPr>
            <p:cNvPr id="3" name="グループ化 2">
              <a:extLst>
                <a:ext uri="{FF2B5EF4-FFF2-40B4-BE49-F238E27FC236}">
                  <a16:creationId xmlns:a16="http://schemas.microsoft.com/office/drawing/2014/main" id="{DDAA3A51-15E6-4ADE-86ED-49597ADC6283}"/>
                </a:ext>
              </a:extLst>
            </p:cNvPr>
            <p:cNvGrpSpPr/>
            <p:nvPr/>
          </p:nvGrpSpPr>
          <p:grpSpPr>
            <a:xfrm>
              <a:off x="0" y="81280"/>
              <a:ext cx="12192000" cy="463447"/>
              <a:chOff x="0" y="81280"/>
              <a:chExt cx="12192000" cy="463447"/>
            </a:xfrm>
          </p:grpSpPr>
          <p:sp>
            <p:nvSpPr>
              <p:cNvPr id="4" name="テキスト ボックス 3">
                <a:extLst>
                  <a:ext uri="{FF2B5EF4-FFF2-40B4-BE49-F238E27FC236}">
                    <a16:creationId xmlns:a16="http://schemas.microsoft.com/office/drawing/2014/main" id="{E5A9D66E-BD37-4BE6-8870-7361A974B07C}"/>
                  </a:ext>
                </a:extLst>
              </p:cNvPr>
              <p:cNvSpPr txBox="1"/>
              <p:nvPr/>
            </p:nvSpPr>
            <p:spPr>
              <a:xfrm>
                <a:off x="314960" y="81280"/>
                <a:ext cx="178816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目次</a:t>
                </a:r>
              </a:p>
            </p:txBody>
          </p:sp>
          <p:cxnSp>
            <p:nvCxnSpPr>
              <p:cNvPr id="5" name="直線コネクタ 4">
                <a:extLst>
                  <a:ext uri="{FF2B5EF4-FFF2-40B4-BE49-F238E27FC236}">
                    <a16:creationId xmlns:a16="http://schemas.microsoft.com/office/drawing/2014/main" id="{7992F52B-328A-4A1A-9984-9073EA2E91F0}"/>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grpSp>
        <p:pic>
          <p:nvPicPr>
            <p:cNvPr id="6" name="図 5">
              <a:extLst>
                <a:ext uri="{FF2B5EF4-FFF2-40B4-BE49-F238E27FC236}">
                  <a16:creationId xmlns:a16="http://schemas.microsoft.com/office/drawing/2014/main" id="{9387010A-8D08-441F-913D-BA188B168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8" name="日付プレースホルダー 4">
            <a:extLst>
              <a:ext uri="{FF2B5EF4-FFF2-40B4-BE49-F238E27FC236}">
                <a16:creationId xmlns:a16="http://schemas.microsoft.com/office/drawing/2014/main" id="{A42DC169-8DA1-4020-ABAD-87C5E0CF6795}"/>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Tree>
    <p:extLst>
      <p:ext uri="{BB962C8B-B14F-4D97-AF65-F5344CB8AC3E}">
        <p14:creationId xmlns:p14="http://schemas.microsoft.com/office/powerpoint/2010/main" val="884042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0" name="テキスト ボックス 9">
            <a:extLst>
              <a:ext uri="{FF2B5EF4-FFF2-40B4-BE49-F238E27FC236}">
                <a16:creationId xmlns:a16="http://schemas.microsoft.com/office/drawing/2014/main" id="{A5E63387-2625-44B0-AC0F-343A909FCF5F}"/>
              </a:ext>
            </a:extLst>
          </p:cNvPr>
          <p:cNvSpPr txBox="1"/>
          <p:nvPr/>
        </p:nvSpPr>
        <p:spPr>
          <a:xfrm>
            <a:off x="40179" y="120144"/>
            <a:ext cx="6096000" cy="369332"/>
          </a:xfrm>
          <a:prstGeom prst="rect">
            <a:avLst/>
          </a:prstGeom>
          <a:noFill/>
        </p:spPr>
        <p:txBody>
          <a:bodyPr wrap="square">
            <a:spAutoFit/>
          </a:bodyPr>
          <a:lstStyle/>
          <a:p>
            <a:pPr algn="just"/>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马蜂窝（</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mafengwo</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6D1B4258-3622-422B-B64C-4EADADE8F7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8639" y="171349"/>
            <a:ext cx="288290" cy="288290"/>
          </a:xfrm>
          <a:prstGeom prst="rect">
            <a:avLst/>
          </a:prstGeom>
          <a:noFill/>
          <a:ln>
            <a:noFill/>
          </a:ln>
        </p:spPr>
      </p:pic>
      <p:pic>
        <p:nvPicPr>
          <p:cNvPr id="15" name="図 14">
            <a:extLst>
              <a:ext uri="{FF2B5EF4-FFF2-40B4-BE49-F238E27FC236}">
                <a16:creationId xmlns:a16="http://schemas.microsoft.com/office/drawing/2014/main" id="{BD577347-DF44-4A2F-9CDF-19B8D717D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8" y="766747"/>
            <a:ext cx="8234603" cy="5475695"/>
          </a:xfrm>
          <a:prstGeom prst="rect">
            <a:avLst/>
          </a:prstGeom>
        </p:spPr>
      </p:pic>
      <p:sp>
        <p:nvSpPr>
          <p:cNvPr id="16" name="テキスト ボックス 15">
            <a:extLst>
              <a:ext uri="{FF2B5EF4-FFF2-40B4-BE49-F238E27FC236}">
                <a16:creationId xmlns:a16="http://schemas.microsoft.com/office/drawing/2014/main" id="{56190116-63D2-4AA6-804C-32974C3683CB}"/>
              </a:ext>
            </a:extLst>
          </p:cNvPr>
          <p:cNvSpPr txBox="1"/>
          <p:nvPr/>
        </p:nvSpPr>
        <p:spPr>
          <a:xfrm>
            <a:off x="7953953" y="6283859"/>
            <a:ext cx="4408696" cy="553998"/>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https://bbs.pinggu.org/thread-9615518-1-1.html</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http://www.100ec.cn/index/detail--6530637.html </a:t>
            </a:r>
            <a:r>
              <a:rPr lang="ja-JP" altLang="en-US"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http://www.woshipm.com/it/1053354.html</a:t>
            </a:r>
          </a:p>
        </p:txBody>
      </p:sp>
    </p:spTree>
    <p:extLst>
      <p:ext uri="{BB962C8B-B14F-4D97-AF65-F5344CB8AC3E}">
        <p14:creationId xmlns:p14="http://schemas.microsoft.com/office/powerpoint/2010/main" val="1423336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2" name="図 11">
            <a:extLst>
              <a:ext uri="{FF2B5EF4-FFF2-40B4-BE49-F238E27FC236}">
                <a16:creationId xmlns:a16="http://schemas.microsoft.com/office/drawing/2014/main" id="{6D1B4258-3622-422B-B64C-4EADADE8F7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8569" y="145934"/>
            <a:ext cx="288290" cy="288290"/>
          </a:xfrm>
          <a:prstGeom prst="rect">
            <a:avLst/>
          </a:prstGeom>
          <a:noFill/>
          <a:ln>
            <a:noFill/>
          </a:ln>
        </p:spPr>
      </p:pic>
      <p:sp>
        <p:nvSpPr>
          <p:cNvPr id="11" name="テキスト ボックス 10">
            <a:extLst>
              <a:ext uri="{FF2B5EF4-FFF2-40B4-BE49-F238E27FC236}">
                <a16:creationId xmlns:a16="http://schemas.microsoft.com/office/drawing/2014/main" id="{55025BF0-E8F0-42C6-89B3-D7B2D6B46713}"/>
              </a:ext>
            </a:extLst>
          </p:cNvPr>
          <p:cNvSpPr txBox="1"/>
          <p:nvPr/>
        </p:nvSpPr>
        <p:spPr>
          <a:xfrm>
            <a:off x="40179" y="119320"/>
            <a:ext cx="6096000" cy="369332"/>
          </a:xfrm>
          <a:prstGeom prst="rect">
            <a:avLst/>
          </a:prstGeom>
          <a:noFill/>
        </p:spPr>
        <p:txBody>
          <a:bodyPr wrap="square">
            <a:spAutoFit/>
          </a:bodyPr>
          <a:lstStyle/>
          <a:p>
            <a:pPr algn="just"/>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马蜂窝（</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mafengwo</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）利用するきっかけ</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DDCE2FAA-2AA0-43DA-88AA-3AF539E7E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8" y="766746"/>
            <a:ext cx="8234602" cy="5506983"/>
          </a:xfrm>
          <a:prstGeom prst="rect">
            <a:avLst/>
          </a:prstGeom>
        </p:spPr>
      </p:pic>
      <p:sp>
        <p:nvSpPr>
          <p:cNvPr id="14" name="テキスト ボックス 13">
            <a:extLst>
              <a:ext uri="{FF2B5EF4-FFF2-40B4-BE49-F238E27FC236}">
                <a16:creationId xmlns:a16="http://schemas.microsoft.com/office/drawing/2014/main" id="{0171525C-4E88-4236-8F90-EA8B21D8BE11}"/>
              </a:ext>
            </a:extLst>
          </p:cNvPr>
          <p:cNvSpPr txBox="1"/>
          <p:nvPr/>
        </p:nvSpPr>
        <p:spPr>
          <a:xfrm>
            <a:off x="7950135" y="6283859"/>
            <a:ext cx="4070568" cy="553998"/>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https://bbs.pinggu.org/thread-9615518-1-1.html</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http://www.100ec.cn/index/detail--6530637.html </a:t>
            </a:r>
            <a:r>
              <a:rPr lang="ja-JP" altLang="en-US"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http://www.woshipm.com/it/1053354.html</a:t>
            </a:r>
          </a:p>
        </p:txBody>
      </p:sp>
    </p:spTree>
    <p:extLst>
      <p:ext uri="{BB962C8B-B14F-4D97-AF65-F5344CB8AC3E}">
        <p14:creationId xmlns:p14="http://schemas.microsoft.com/office/powerpoint/2010/main" val="2975663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0" name="テキスト ボックス 9">
            <a:extLst>
              <a:ext uri="{FF2B5EF4-FFF2-40B4-BE49-F238E27FC236}">
                <a16:creationId xmlns:a16="http://schemas.microsoft.com/office/drawing/2014/main" id="{385515F9-820C-4D9A-AC78-9240FF5A5A2E}"/>
              </a:ext>
            </a:extLst>
          </p:cNvPr>
          <p:cNvSpPr txBox="1"/>
          <p:nvPr/>
        </p:nvSpPr>
        <p:spPr>
          <a:xfrm>
            <a:off x="171297" y="130828"/>
            <a:ext cx="2593252" cy="369332"/>
          </a:xfrm>
          <a:prstGeom prst="rect">
            <a:avLst/>
          </a:prstGeom>
          <a:noFill/>
        </p:spPr>
        <p:txBody>
          <a:bodyPr wrap="square">
            <a:spAutoFit/>
          </a:bodyPr>
          <a:lstStyle/>
          <a:p>
            <a:pPr algn="just"/>
            <a:r>
              <a:rPr lang="en-US" altLang="ja-JP" sz="1800" kern="100" dirty="0">
                <a:effectLst/>
                <a:latin typeface="Meiryo UI" panose="020B0604030504040204" pitchFamily="50" charset="-128"/>
                <a:ea typeface="游明朝" panose="02020400000000000000" pitchFamily="18" charset="-128"/>
                <a:cs typeface="Times New Roman" panose="02020603050405020304" pitchFamily="18" charset="0"/>
              </a:rPr>
              <a:t>QQ</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83CF0B9F-680E-4503-99DD-C51D4B8349CB}"/>
              </a:ext>
            </a:extLst>
          </p:cNvPr>
          <p:cNvPicPr/>
          <p:nvPr/>
        </p:nvPicPr>
        <p:blipFill rotWithShape="1">
          <a:blip r:embed="rId3" cstate="print">
            <a:extLst>
              <a:ext uri="{28A0092B-C50C-407E-A947-70E740481C1C}">
                <a14:useLocalDpi xmlns:a14="http://schemas.microsoft.com/office/drawing/2010/main" val="0"/>
              </a:ext>
            </a:extLst>
          </a:blip>
          <a:srcRect l="29599" t="7407" r="29062" b="5302"/>
          <a:stretch/>
        </p:blipFill>
        <p:spPr bwMode="auto">
          <a:xfrm>
            <a:off x="2631199" y="151790"/>
            <a:ext cx="266700" cy="283845"/>
          </a:xfrm>
          <a:prstGeom prst="rect">
            <a:avLst/>
          </a:prstGeom>
          <a:noFill/>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id="{8EA8933F-54E2-41EF-BF8A-73A73343E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8" y="775018"/>
            <a:ext cx="8234603" cy="5477110"/>
          </a:xfrm>
          <a:prstGeom prst="rect">
            <a:avLst/>
          </a:prstGeom>
        </p:spPr>
      </p:pic>
      <p:sp>
        <p:nvSpPr>
          <p:cNvPr id="16" name="テキスト ボックス 15">
            <a:extLst>
              <a:ext uri="{FF2B5EF4-FFF2-40B4-BE49-F238E27FC236}">
                <a16:creationId xmlns:a16="http://schemas.microsoft.com/office/drawing/2014/main" id="{42FC85A4-132F-47BF-9285-934C4C55BA49}"/>
              </a:ext>
            </a:extLst>
          </p:cNvPr>
          <p:cNvSpPr txBox="1"/>
          <p:nvPr/>
        </p:nvSpPr>
        <p:spPr>
          <a:xfrm>
            <a:off x="8033700" y="6472732"/>
            <a:ext cx="4249201"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http://www.duozhishidai.com/article-56615-1.html</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9055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4" name="図 13">
            <a:extLst>
              <a:ext uri="{FF2B5EF4-FFF2-40B4-BE49-F238E27FC236}">
                <a16:creationId xmlns:a16="http://schemas.microsoft.com/office/drawing/2014/main" id="{83CF0B9F-680E-4503-99DD-C51D4B8349CB}"/>
              </a:ext>
            </a:extLst>
          </p:cNvPr>
          <p:cNvPicPr/>
          <p:nvPr/>
        </p:nvPicPr>
        <p:blipFill rotWithShape="1">
          <a:blip r:embed="rId3" cstate="print">
            <a:extLst>
              <a:ext uri="{28A0092B-C50C-407E-A947-70E740481C1C}">
                <a14:useLocalDpi xmlns:a14="http://schemas.microsoft.com/office/drawing/2010/main" val="0"/>
              </a:ext>
            </a:extLst>
          </a:blip>
          <a:srcRect l="29599" t="7407" r="29062" b="5302"/>
          <a:stretch/>
        </p:blipFill>
        <p:spPr bwMode="auto">
          <a:xfrm>
            <a:off x="2984938" y="153679"/>
            <a:ext cx="266700" cy="283845"/>
          </a:xfrm>
          <a:prstGeom prst="rect">
            <a:avLst/>
          </a:prstGeom>
          <a:noFill/>
          <a:ln>
            <a:noFill/>
          </a:ln>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id="{2225C163-E4B6-4218-919B-A0C589518F05}"/>
              </a:ext>
            </a:extLst>
          </p:cNvPr>
          <p:cNvSpPr txBox="1"/>
          <p:nvPr/>
        </p:nvSpPr>
        <p:spPr>
          <a:xfrm>
            <a:off x="40179" y="120144"/>
            <a:ext cx="2944759" cy="369332"/>
          </a:xfrm>
          <a:prstGeom prst="rect">
            <a:avLst/>
          </a:prstGeom>
          <a:noFill/>
        </p:spPr>
        <p:txBody>
          <a:bodyPr wrap="square">
            <a:spAutoFit/>
          </a:bodyPr>
          <a:lstStyle/>
          <a:p>
            <a:pPr algn="just"/>
            <a:r>
              <a:rPr lang="en-US" altLang="ja-JP" sz="1800" kern="100" dirty="0">
                <a:effectLst/>
                <a:latin typeface="Meiryo UI" panose="020B0604030504040204" pitchFamily="50" charset="-128"/>
                <a:ea typeface="游明朝" panose="02020400000000000000" pitchFamily="18" charset="-128"/>
                <a:cs typeface="Times New Roman" panose="02020603050405020304" pitchFamily="18" charset="0"/>
              </a:rPr>
              <a:t>QQ</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利用目的別ユーザー数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387E172D-5E86-4198-915C-C09E5DF3E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8" y="775018"/>
            <a:ext cx="8234603" cy="5482132"/>
          </a:xfrm>
          <a:prstGeom prst="rect">
            <a:avLst/>
          </a:prstGeom>
        </p:spPr>
      </p:pic>
      <p:sp>
        <p:nvSpPr>
          <p:cNvPr id="13" name="テキスト ボックス 12">
            <a:extLst>
              <a:ext uri="{FF2B5EF4-FFF2-40B4-BE49-F238E27FC236}">
                <a16:creationId xmlns:a16="http://schemas.microsoft.com/office/drawing/2014/main" id="{9196B6C9-5093-4137-BBED-F0DE94F368CB}"/>
              </a:ext>
            </a:extLst>
          </p:cNvPr>
          <p:cNvSpPr txBox="1"/>
          <p:nvPr/>
        </p:nvSpPr>
        <p:spPr>
          <a:xfrm>
            <a:off x="8050736" y="6487440"/>
            <a:ext cx="4215130"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http://www.duozhishidai.com/article-56615-1.html</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6041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0" name="テキスト ボックス 9">
            <a:extLst>
              <a:ext uri="{FF2B5EF4-FFF2-40B4-BE49-F238E27FC236}">
                <a16:creationId xmlns:a16="http://schemas.microsoft.com/office/drawing/2014/main" id="{2E135EC7-1B06-4DAF-A5EA-89F2E34827C1}"/>
              </a:ext>
            </a:extLst>
          </p:cNvPr>
          <p:cNvSpPr txBox="1"/>
          <p:nvPr/>
        </p:nvSpPr>
        <p:spPr>
          <a:xfrm>
            <a:off x="131849" y="130828"/>
            <a:ext cx="3583708"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携程（</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Ctrip</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年齢</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4D4F9098-6A81-4179-A897-C909966C51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5207" y="173874"/>
            <a:ext cx="260350" cy="260350"/>
          </a:xfrm>
          <a:prstGeom prst="rect">
            <a:avLst/>
          </a:prstGeom>
          <a:noFill/>
          <a:ln>
            <a:noFill/>
          </a:ln>
        </p:spPr>
      </p:pic>
      <p:pic>
        <p:nvPicPr>
          <p:cNvPr id="15" name="図 14">
            <a:extLst>
              <a:ext uri="{FF2B5EF4-FFF2-40B4-BE49-F238E27FC236}">
                <a16:creationId xmlns:a16="http://schemas.microsoft.com/office/drawing/2014/main" id="{0163599A-54D5-4770-9B9B-EEFC9C46C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8" y="760310"/>
            <a:ext cx="8234602" cy="5489734"/>
          </a:xfrm>
          <a:prstGeom prst="rect">
            <a:avLst/>
          </a:prstGeom>
        </p:spPr>
      </p:pic>
      <p:sp>
        <p:nvSpPr>
          <p:cNvPr id="16" name="テキスト ボックス 15">
            <a:extLst>
              <a:ext uri="{FF2B5EF4-FFF2-40B4-BE49-F238E27FC236}">
                <a16:creationId xmlns:a16="http://schemas.microsoft.com/office/drawing/2014/main" id="{9AE0ACDA-978F-430A-9CAB-341A6C0650CC}"/>
              </a:ext>
            </a:extLst>
          </p:cNvPr>
          <p:cNvSpPr txBox="1"/>
          <p:nvPr/>
        </p:nvSpPr>
        <p:spPr>
          <a:xfrm>
            <a:off x="8454085" y="6472732"/>
            <a:ext cx="3697736"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https://www.jianshu.com/p/151e126dac13</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4350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3" name="図 12">
            <a:extLst>
              <a:ext uri="{FF2B5EF4-FFF2-40B4-BE49-F238E27FC236}">
                <a16:creationId xmlns:a16="http://schemas.microsoft.com/office/drawing/2014/main" id="{4D4F9098-6A81-4179-A897-C909966C51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228" y="185319"/>
            <a:ext cx="260350" cy="260350"/>
          </a:xfrm>
          <a:prstGeom prst="rect">
            <a:avLst/>
          </a:prstGeom>
          <a:noFill/>
          <a:ln>
            <a:noFill/>
          </a:ln>
        </p:spPr>
      </p:pic>
      <p:sp>
        <p:nvSpPr>
          <p:cNvPr id="11" name="テキスト ボックス 10">
            <a:extLst>
              <a:ext uri="{FF2B5EF4-FFF2-40B4-BE49-F238E27FC236}">
                <a16:creationId xmlns:a16="http://schemas.microsoft.com/office/drawing/2014/main" id="{D67859E2-AE3E-4E69-9BCE-D37B979A35D5}"/>
              </a:ext>
            </a:extLst>
          </p:cNvPr>
          <p:cNvSpPr txBox="1"/>
          <p:nvPr/>
        </p:nvSpPr>
        <p:spPr>
          <a:xfrm>
            <a:off x="0" y="130828"/>
            <a:ext cx="4046483"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携程（</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Ctrip</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利用目的別ユーザー数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00EC2E9C-ADB4-44D4-ACB6-C1625439A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8" y="767416"/>
            <a:ext cx="8234602" cy="5492362"/>
          </a:xfrm>
          <a:prstGeom prst="rect">
            <a:avLst/>
          </a:prstGeom>
        </p:spPr>
      </p:pic>
      <p:sp>
        <p:nvSpPr>
          <p:cNvPr id="14" name="テキスト ボックス 13">
            <a:extLst>
              <a:ext uri="{FF2B5EF4-FFF2-40B4-BE49-F238E27FC236}">
                <a16:creationId xmlns:a16="http://schemas.microsoft.com/office/drawing/2014/main" id="{9FFC1578-0500-4F75-AFFF-D82129C04BA6}"/>
              </a:ext>
            </a:extLst>
          </p:cNvPr>
          <p:cNvSpPr txBox="1"/>
          <p:nvPr/>
        </p:nvSpPr>
        <p:spPr>
          <a:xfrm>
            <a:off x="8384774" y="6482466"/>
            <a:ext cx="3676716"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https://www.jianshu.com/p/151e126dac13</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605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0" name="テキスト ボックス 9">
            <a:extLst>
              <a:ext uri="{FF2B5EF4-FFF2-40B4-BE49-F238E27FC236}">
                <a16:creationId xmlns:a16="http://schemas.microsoft.com/office/drawing/2014/main" id="{C7F90A35-F7E1-4CB6-ADBD-DCF4FF8B57D3}"/>
              </a:ext>
            </a:extLst>
          </p:cNvPr>
          <p:cNvSpPr txBox="1"/>
          <p:nvPr/>
        </p:nvSpPr>
        <p:spPr>
          <a:xfrm>
            <a:off x="223520" y="94734"/>
            <a:ext cx="2887542" cy="369332"/>
          </a:xfrm>
          <a:prstGeom prst="rect">
            <a:avLst/>
          </a:prstGeom>
          <a:noFill/>
        </p:spPr>
        <p:txBody>
          <a:bodyPr wrap="square">
            <a:spAutoFit/>
          </a:bodyPr>
          <a:lstStyle/>
          <a:p>
            <a:pPr algn="just"/>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Bilibili</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　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34B48AA5-0DFE-4164-B655-BB4166EDE9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457" y="163512"/>
            <a:ext cx="283210" cy="231775"/>
          </a:xfrm>
          <a:prstGeom prst="rect">
            <a:avLst/>
          </a:prstGeom>
          <a:noFill/>
          <a:ln>
            <a:noFill/>
          </a:ln>
        </p:spPr>
      </p:pic>
      <p:pic>
        <p:nvPicPr>
          <p:cNvPr id="15" name="図 14">
            <a:extLst>
              <a:ext uri="{FF2B5EF4-FFF2-40B4-BE49-F238E27FC236}">
                <a16:creationId xmlns:a16="http://schemas.microsoft.com/office/drawing/2014/main" id="{BE2C7C53-20B2-4E2E-8A7F-1BAF2DB1A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7" y="767416"/>
            <a:ext cx="8234601" cy="5489735"/>
          </a:xfrm>
          <a:prstGeom prst="rect">
            <a:avLst/>
          </a:prstGeom>
        </p:spPr>
      </p:pic>
      <p:sp>
        <p:nvSpPr>
          <p:cNvPr id="16" name="テキスト ボックス 15">
            <a:extLst>
              <a:ext uri="{FF2B5EF4-FFF2-40B4-BE49-F238E27FC236}">
                <a16:creationId xmlns:a16="http://schemas.microsoft.com/office/drawing/2014/main" id="{AEAA8A75-9F2C-4564-A67E-1126E9FC994E}"/>
              </a:ext>
            </a:extLst>
          </p:cNvPr>
          <p:cNvSpPr txBox="1"/>
          <p:nvPr/>
        </p:nvSpPr>
        <p:spPr>
          <a:xfrm>
            <a:off x="8567836" y="6479839"/>
            <a:ext cx="3624164"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hlinkClick r:id="rId5"/>
              </a:rPr>
              <a:t>https://www.jianshu.com/p/151e126dac13</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2109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4" name="図 13">
            <a:extLst>
              <a:ext uri="{FF2B5EF4-FFF2-40B4-BE49-F238E27FC236}">
                <a16:creationId xmlns:a16="http://schemas.microsoft.com/office/drawing/2014/main" id="{34B48AA5-0DFE-4164-B655-BB4166EDE9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5352" y="202449"/>
            <a:ext cx="283210" cy="231775"/>
          </a:xfrm>
          <a:prstGeom prst="rect">
            <a:avLst/>
          </a:prstGeom>
          <a:noFill/>
          <a:ln>
            <a:noFill/>
          </a:ln>
        </p:spPr>
      </p:pic>
      <p:sp>
        <p:nvSpPr>
          <p:cNvPr id="11" name="テキスト ボックス 10">
            <a:extLst>
              <a:ext uri="{FF2B5EF4-FFF2-40B4-BE49-F238E27FC236}">
                <a16:creationId xmlns:a16="http://schemas.microsoft.com/office/drawing/2014/main" id="{BA5DD060-0BE8-4AE8-AB52-CB04366FE02C}"/>
              </a:ext>
            </a:extLst>
          </p:cNvPr>
          <p:cNvSpPr txBox="1"/>
          <p:nvPr/>
        </p:nvSpPr>
        <p:spPr>
          <a:xfrm>
            <a:off x="40179" y="117301"/>
            <a:ext cx="3365173" cy="369332"/>
          </a:xfrm>
          <a:prstGeom prst="rect">
            <a:avLst/>
          </a:prstGeom>
          <a:noFill/>
        </p:spPr>
        <p:txBody>
          <a:bodyPr wrap="square">
            <a:spAutoFit/>
          </a:bodyPr>
          <a:lstStyle/>
          <a:p>
            <a:pPr algn="just"/>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Bilibili</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　視聴ジャンル別ユーザー数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22D1DBBB-0F55-4A9E-84C2-ED33B49CF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97" y="767416"/>
            <a:ext cx="8234601" cy="5487176"/>
          </a:xfrm>
          <a:prstGeom prst="rect">
            <a:avLst/>
          </a:prstGeom>
        </p:spPr>
      </p:pic>
      <p:sp>
        <p:nvSpPr>
          <p:cNvPr id="13" name="テキスト ボックス 12">
            <a:extLst>
              <a:ext uri="{FF2B5EF4-FFF2-40B4-BE49-F238E27FC236}">
                <a16:creationId xmlns:a16="http://schemas.microsoft.com/office/drawing/2014/main" id="{2E866777-1F22-40E8-A5F3-0F8DDE0FC3FA}"/>
              </a:ext>
            </a:extLst>
          </p:cNvPr>
          <p:cNvSpPr txBox="1"/>
          <p:nvPr/>
        </p:nvSpPr>
        <p:spPr>
          <a:xfrm>
            <a:off x="8902505" y="6313273"/>
            <a:ext cx="3249316" cy="400110"/>
          </a:xfrm>
          <a:prstGeom prst="rect">
            <a:avLst/>
          </a:prstGeom>
          <a:noFill/>
        </p:spPr>
        <p:txBody>
          <a:bodyPr wrap="square">
            <a:spAutoFit/>
          </a:bodyPr>
          <a:lstStyle/>
          <a:p>
            <a:pPr algn="l"/>
            <a:r>
              <a:rPr lang="ja-JP" altLang="en-US" sz="1000" kern="100" dirty="0">
                <a:latin typeface="游明朝" panose="02020400000000000000" pitchFamily="18" charset="-128"/>
                <a:ea typeface="Meiryo UI" panose="020B0604030504040204" pitchFamily="50" charset="-128"/>
                <a:cs typeface="Times New Roman" panose="02020603050405020304" pitchFamily="18" charset="0"/>
              </a:rPr>
              <a:t>データ参照</a:t>
            </a:r>
            <a:r>
              <a:rPr lang="ja-JP" altLang="ja-JP" sz="1000" kern="100" dirty="0">
                <a:effectLst/>
                <a:latin typeface="游明朝" panose="02020400000000000000" pitchFamily="18" charset="-128"/>
                <a:ea typeface="Meiryo UI" panose="020B0604030504040204" pitchFamily="50" charset="-128"/>
                <a:cs typeface="Times New Roman" panose="02020603050405020304" pitchFamily="18" charset="0"/>
              </a:rPr>
              <a:t>：</a:t>
            </a:r>
            <a:r>
              <a:rPr lang="en-US" altLang="ja-JP" sz="1000" kern="0" dirty="0">
                <a:effectLst/>
                <a:latin typeface="Calibri" panose="020F0502020204030204" pitchFamily="34" charset="0"/>
                <a:ea typeface="游明朝" panose="02020400000000000000" pitchFamily="18" charset="-128"/>
                <a:cs typeface="Times New Roman" panose="02020603050405020304" pitchFamily="18" charset="0"/>
              </a:rPr>
              <a:t>https://www.jianshu.com/p/209372d0ae09 </a:t>
            </a:r>
            <a:r>
              <a:rPr lang="ja-JP" altLang="ja-JP" sz="1000" kern="0" dirty="0">
                <a:effectLst/>
                <a:latin typeface="游明朝" panose="02020400000000000000" pitchFamily="18" charset="-128"/>
                <a:ea typeface="SimSun" panose="02010600030101010101" pitchFamily="2" charset="-122"/>
                <a:cs typeface="SimSun" panose="02010600030101010101" pitchFamily="2" charset="-122"/>
              </a:rPr>
              <a:t>，</a:t>
            </a:r>
            <a:endPar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algn="just"/>
            <a:r>
              <a:rPr lang="en-US" altLang="ja-JP" sz="1000" u="sng" kern="0" dirty="0">
                <a:solidFill>
                  <a:srgbClr val="0563C1"/>
                </a:solidFill>
                <a:effectLst/>
                <a:latin typeface="Calibri" panose="020F0502020204030204" pitchFamily="34" charset="0"/>
                <a:ea typeface="游明朝" panose="02020400000000000000" pitchFamily="18" charset="-128"/>
                <a:cs typeface="Times New Roman" panose="02020603050405020304" pitchFamily="18" charset="0"/>
                <a:hlinkClick r:id="rId5"/>
              </a:rPr>
              <a:t>https://www.bilibili.com/read/cv6443959/</a:t>
            </a:r>
            <a:endPar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7878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9" name="日付プレースホルダー 4">
            <a:extLst>
              <a:ext uri="{FF2B5EF4-FFF2-40B4-BE49-F238E27FC236}">
                <a16:creationId xmlns:a16="http://schemas.microsoft.com/office/drawing/2014/main" id="{00472D1C-D541-4C16-983F-781BE5CE3B3A}"/>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0" name="テキスト ボックス 9">
            <a:extLst>
              <a:ext uri="{FF2B5EF4-FFF2-40B4-BE49-F238E27FC236}">
                <a16:creationId xmlns:a16="http://schemas.microsoft.com/office/drawing/2014/main" id="{AD55A23F-4AA6-4EF3-B69E-4BF2A6C6D791}"/>
              </a:ext>
            </a:extLst>
          </p:cNvPr>
          <p:cNvSpPr txBox="1"/>
          <p:nvPr/>
        </p:nvSpPr>
        <p:spPr>
          <a:xfrm>
            <a:off x="1432560" y="3010323"/>
            <a:ext cx="9326880" cy="923330"/>
          </a:xfrm>
          <a:prstGeom prst="rect">
            <a:avLst/>
          </a:prstGeom>
          <a:noFill/>
        </p:spPr>
        <p:txBody>
          <a:bodyPr wrap="square" rtlCol="0">
            <a:spAutoFit/>
          </a:bodyPr>
          <a:lstStyle/>
          <a:p>
            <a:pPr algn="ctr"/>
            <a:r>
              <a:rPr lang="ja-JP" altLang="en-US" sz="5400" dirty="0">
                <a:latin typeface="メイリオ" panose="020B0604030504040204" pitchFamily="50" charset="-128"/>
                <a:ea typeface="メイリオ" panose="020B0604030504040204" pitchFamily="50" charset="-128"/>
              </a:rPr>
              <a:t>会社案内・事例紹介</a:t>
            </a:r>
            <a:endParaRPr kumimoji="1" lang="ja-JP" altLang="en-US" sz="5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1106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CCD9F2A-2B5F-4827-BC0A-5B27E4601C7C}"/>
              </a:ext>
            </a:extLst>
          </p:cNvPr>
          <p:cNvGrpSpPr/>
          <p:nvPr/>
        </p:nvGrpSpPr>
        <p:grpSpPr>
          <a:xfrm>
            <a:off x="0" y="94734"/>
            <a:ext cx="12192000" cy="369332"/>
            <a:chOff x="0" y="94734"/>
            <a:chExt cx="12192000" cy="369332"/>
          </a:xfrm>
        </p:grpSpPr>
        <p:sp>
          <p:nvSpPr>
            <p:cNvPr id="3" name="テキスト ボックス 2">
              <a:extLst>
                <a:ext uri="{FF2B5EF4-FFF2-40B4-BE49-F238E27FC236}">
                  <a16:creationId xmlns:a16="http://schemas.microsoft.com/office/drawing/2014/main" id="{CDB28C25-49E7-451E-ADE2-3816D109977E}"/>
                </a:ext>
              </a:extLst>
            </p:cNvPr>
            <p:cNvSpPr txBox="1"/>
            <p:nvPr/>
          </p:nvSpPr>
          <p:spPr>
            <a:xfrm>
              <a:off x="223520" y="94734"/>
              <a:ext cx="6096000" cy="369332"/>
            </a:xfrm>
            <a:prstGeom prst="rect">
              <a:avLst/>
            </a:prstGeom>
            <a:noFill/>
          </p:spPr>
          <p:txBody>
            <a:bodyPr wrap="square">
              <a:spAutoFit/>
            </a:bodyPr>
            <a:lstStyle/>
            <a:p>
              <a:pPr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会社紹介</a:t>
              </a:r>
              <a:endPar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4" name="直線コネクタ 3">
              <a:extLst>
                <a:ext uri="{FF2B5EF4-FFF2-40B4-BE49-F238E27FC236}">
                  <a16:creationId xmlns:a16="http://schemas.microsoft.com/office/drawing/2014/main" id="{7B340317-860A-4AFD-ABAF-7239E2D23E4E}"/>
                </a:ext>
              </a:extLst>
            </p:cNvPr>
            <p:cNvCxnSpPr/>
            <p:nvPr/>
          </p:nvCxnSpPr>
          <p:spPr>
            <a:xfrm>
              <a:off x="0" y="464066"/>
              <a:ext cx="1219200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8" name="日付プレースホルダー 7">
            <a:extLst>
              <a:ext uri="{FF2B5EF4-FFF2-40B4-BE49-F238E27FC236}">
                <a16:creationId xmlns:a16="http://schemas.microsoft.com/office/drawing/2014/main" id="{9E38D979-CABC-4B98-BD80-CC8F9D466FE8}"/>
              </a:ext>
            </a:extLst>
          </p:cNvPr>
          <p:cNvSpPr>
            <a:spLocks noGrp="1"/>
          </p:cNvSpPr>
          <p:nvPr>
            <p:ph type="dt" sz="half" idx="10"/>
          </p:nvPr>
        </p:nvSpPr>
        <p:spPr>
          <a:xfrm>
            <a:off x="0" y="6492875"/>
            <a:ext cx="4230950" cy="365125"/>
          </a:xfrm>
        </p:spPr>
        <p:txBody>
          <a:bodyPr/>
          <a:lstStyle/>
          <a:p>
            <a:r>
              <a:rPr lang="en-US" altLang="ja-JP" dirty="0" err="1"/>
              <a:t>Copyright©ENJOY</a:t>
            </a:r>
            <a:r>
              <a:rPr lang="en-US" altLang="ja-JP" dirty="0"/>
              <a:t> JAPAN Inc All rights reserved.</a:t>
            </a:r>
            <a:endParaRPr kumimoji="1" lang="ja-JP" altLang="en-US" dirty="0"/>
          </a:p>
        </p:txBody>
      </p:sp>
      <p:sp>
        <p:nvSpPr>
          <p:cNvPr id="9" name="スライド番号プレースホルダー 8">
            <a:extLst>
              <a:ext uri="{FF2B5EF4-FFF2-40B4-BE49-F238E27FC236}">
                <a16:creationId xmlns:a16="http://schemas.microsoft.com/office/drawing/2014/main" id="{3884217E-0882-4841-A5FE-E1A421C631FE}"/>
              </a:ext>
            </a:extLst>
          </p:cNvPr>
          <p:cNvSpPr>
            <a:spLocks noGrp="1"/>
          </p:cNvSpPr>
          <p:nvPr>
            <p:ph type="sldNum" sz="quarter" idx="12"/>
          </p:nvPr>
        </p:nvSpPr>
        <p:spPr/>
        <p:txBody>
          <a:bodyPr/>
          <a:lstStyle/>
          <a:p>
            <a:fld id="{F6752817-367D-4B3C-AFA9-FE497ACEDC07}" type="slidenum">
              <a:rPr kumimoji="1" lang="ja-JP" altLang="en-US" smtClean="0"/>
              <a:t>29</a:t>
            </a:fld>
            <a:endParaRPr kumimoji="1" lang="ja-JP" altLang="en-US" dirty="0"/>
          </a:p>
        </p:txBody>
      </p:sp>
      <p:sp>
        <p:nvSpPr>
          <p:cNvPr id="11" name="テキスト ボックス 10">
            <a:extLst>
              <a:ext uri="{FF2B5EF4-FFF2-40B4-BE49-F238E27FC236}">
                <a16:creationId xmlns:a16="http://schemas.microsoft.com/office/drawing/2014/main" id="{F6F2F0A7-8C87-40E9-8639-5512602218F4}"/>
              </a:ext>
            </a:extLst>
          </p:cNvPr>
          <p:cNvSpPr txBox="1"/>
          <p:nvPr/>
        </p:nvSpPr>
        <p:spPr>
          <a:xfrm>
            <a:off x="1432560" y="1209659"/>
            <a:ext cx="9326880" cy="707886"/>
          </a:xfrm>
          <a:prstGeom prst="rect">
            <a:avLst/>
          </a:prstGeom>
          <a:noFill/>
        </p:spPr>
        <p:txBody>
          <a:bodyPr wrap="square" rtlCol="0">
            <a:spAutoFit/>
          </a:bodyPr>
          <a:lstStyle/>
          <a:p>
            <a:pPr algn="ctr"/>
            <a:r>
              <a:rPr kumimoji="1" lang="ja-JP" altLang="en-US" sz="4000" dirty="0">
                <a:latin typeface="メイリオ" panose="020B0604030504040204" pitchFamily="50" charset="-128"/>
                <a:ea typeface="メイリオ" panose="020B0604030504040204" pitchFamily="50" charset="-128"/>
              </a:rPr>
              <a:t>中国専門のマーケティング会社</a:t>
            </a:r>
          </a:p>
        </p:txBody>
      </p:sp>
      <p:sp>
        <p:nvSpPr>
          <p:cNvPr id="12" name="テキスト ボックス 11">
            <a:extLst>
              <a:ext uri="{FF2B5EF4-FFF2-40B4-BE49-F238E27FC236}">
                <a16:creationId xmlns:a16="http://schemas.microsoft.com/office/drawing/2014/main" id="{F6A84DDB-EA60-4276-B11F-B42FE757B0B9}"/>
              </a:ext>
            </a:extLst>
          </p:cNvPr>
          <p:cNvSpPr txBox="1"/>
          <p:nvPr/>
        </p:nvSpPr>
        <p:spPr>
          <a:xfrm>
            <a:off x="1430216" y="2360866"/>
            <a:ext cx="9326880" cy="3377463"/>
          </a:xfrm>
          <a:prstGeom prst="rect">
            <a:avLst/>
          </a:prstGeom>
          <a:noFill/>
        </p:spPr>
        <p:txBody>
          <a:bodyPr wrap="square" rtlCol="0">
            <a:spAutoFit/>
          </a:bodyPr>
          <a:lstStyle/>
          <a:p>
            <a:pPr marL="342900" indent="-342900">
              <a:lnSpc>
                <a:spcPct val="150000"/>
              </a:lnSpc>
              <a:buAutoNum type="arabicPeriod"/>
            </a:pPr>
            <a:r>
              <a:rPr lang="ja-JP" altLang="en-US" dirty="0">
                <a:latin typeface="メイリオ" panose="020B0604030504040204" pitchFamily="50" charset="-128"/>
                <a:ea typeface="メイリオ" panose="020B0604030504040204" pitchFamily="50" charset="-128"/>
              </a:rPr>
              <a:t>中国向けのマーケティング会社として創業してから</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年の経験があります。</a:t>
            </a:r>
            <a:endParaRPr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kumimoji="1" lang="ja-JP" altLang="en-US" dirty="0">
                <a:latin typeface="メイリオ" panose="020B0604030504040204" pitchFamily="50" charset="-128"/>
                <a:ea typeface="メイリオ" panose="020B0604030504040204" pitchFamily="50" charset="-128"/>
              </a:rPr>
              <a:t>中国現地にも法人があり、最新のマーケティング事情に精通しています。</a:t>
            </a:r>
            <a:endParaRPr kumimoji="1"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lang="ja-JP" altLang="en-US" dirty="0">
                <a:latin typeface="メイリオ" panose="020B0604030504040204" pitchFamily="50" charset="-128"/>
                <a:ea typeface="メイリオ" panose="020B0604030504040204" pitchFamily="50" charset="-128"/>
              </a:rPr>
              <a:t>インバウンド、越境</a:t>
            </a:r>
            <a:r>
              <a:rPr lang="en-US" altLang="ja-JP" dirty="0">
                <a:latin typeface="メイリオ" panose="020B0604030504040204" pitchFamily="50" charset="-128"/>
                <a:ea typeface="メイリオ" panose="020B0604030504040204" pitchFamily="50" charset="-128"/>
              </a:rPr>
              <a:t>EC</a:t>
            </a:r>
            <a:r>
              <a:rPr lang="ja-JP" altLang="en-US" dirty="0">
                <a:latin typeface="メイリオ" panose="020B0604030504040204" pitchFamily="50" charset="-128"/>
                <a:ea typeface="メイリオ" panose="020B0604030504040204" pitchFamily="50" charset="-128"/>
              </a:rPr>
              <a:t>、一般貿易のサポートが可能です。</a:t>
            </a:r>
            <a:endParaRPr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lang="ja-JP" altLang="en-US" dirty="0">
                <a:latin typeface="メイリオ" panose="020B0604030504040204" pitchFamily="50" charset="-128"/>
                <a:ea typeface="メイリオ" panose="020B0604030504040204" pitchFamily="50" charset="-128"/>
              </a:rPr>
              <a:t>自社越境</a:t>
            </a:r>
            <a:r>
              <a:rPr lang="en-US" altLang="ja-JP" dirty="0">
                <a:latin typeface="メイリオ" panose="020B0604030504040204" pitchFamily="50" charset="-128"/>
                <a:ea typeface="メイリオ" panose="020B0604030504040204" pitchFamily="50" charset="-128"/>
              </a:rPr>
              <a:t>EC</a:t>
            </a:r>
            <a:r>
              <a:rPr lang="ja-JP" altLang="en-US" dirty="0">
                <a:latin typeface="メイリオ" panose="020B0604030504040204" pitchFamily="50" charset="-128"/>
                <a:ea typeface="メイリオ" panose="020B0604030504040204" pitchFamily="50" charset="-128"/>
              </a:rPr>
              <a:t>店舗があり、身銭を切ってマーケティング活動を行っています。</a:t>
            </a:r>
            <a:endParaRPr kumimoji="1"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lang="ja-JP" altLang="en-US" dirty="0">
                <a:latin typeface="メイリオ" panose="020B0604030504040204" pitchFamily="50" charset="-128"/>
                <a:ea typeface="メイリオ" panose="020B0604030504040204" pitchFamily="50" charset="-128"/>
              </a:rPr>
              <a:t>貿易事業も行っているため、「今」どのような商品が求められているか分かります。</a:t>
            </a:r>
            <a:endParaRPr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lang="ja-JP" altLang="en-US" dirty="0">
                <a:latin typeface="メイリオ" panose="020B0604030504040204" pitchFamily="50" charset="-128"/>
                <a:ea typeface="メイリオ" panose="020B0604030504040204" pitchFamily="50" charset="-128"/>
              </a:rPr>
              <a:t>デジタルマーケティングから、現地でのサンプリングまで幅広く対応可能です。</a:t>
            </a:r>
            <a:endParaRPr kumimoji="1"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lang="ja-JP" altLang="en-US" dirty="0">
                <a:latin typeface="メイリオ" panose="020B0604030504040204" pitchFamily="50" charset="-128"/>
                <a:ea typeface="メイリオ" panose="020B0604030504040204" pitchFamily="50" charset="-128"/>
              </a:rPr>
              <a:t>事前リサーチ・戦略立案から実務までを一気通関で支援します。</a:t>
            </a:r>
            <a:endParaRPr lang="en-US" altLang="ja-JP" dirty="0">
              <a:latin typeface="メイリオ" panose="020B0604030504040204" pitchFamily="50" charset="-128"/>
              <a:ea typeface="メイリオ" panose="020B0604030504040204" pitchFamily="50" charset="-128"/>
            </a:endParaRPr>
          </a:p>
          <a:p>
            <a:pPr marL="342900" indent="-342900">
              <a:lnSpc>
                <a:spcPct val="150000"/>
              </a:lnSpc>
              <a:buAutoNum type="arabicPeriod"/>
            </a:pPr>
            <a:r>
              <a:rPr kumimoji="1" lang="ja-JP" altLang="en-US" dirty="0">
                <a:latin typeface="メイリオ" panose="020B0604030504040204" pitchFamily="50" charset="-128"/>
                <a:ea typeface="メイリオ" panose="020B0604030504040204" pitchFamily="50" charset="-128"/>
              </a:rPr>
              <a:t>とにかく顧客の売上を上げることにこだわります。</a:t>
            </a:r>
          </a:p>
        </p:txBody>
      </p:sp>
      <p:cxnSp>
        <p:nvCxnSpPr>
          <p:cNvPr id="14" name="直線コネクタ 13">
            <a:extLst>
              <a:ext uri="{FF2B5EF4-FFF2-40B4-BE49-F238E27FC236}">
                <a16:creationId xmlns:a16="http://schemas.microsoft.com/office/drawing/2014/main" id="{640330E7-35EB-414D-9666-2E56A49075DB}"/>
              </a:ext>
            </a:extLst>
          </p:cNvPr>
          <p:cNvCxnSpPr>
            <a:cxnSpLocks/>
          </p:cNvCxnSpPr>
          <p:nvPr/>
        </p:nvCxnSpPr>
        <p:spPr>
          <a:xfrm>
            <a:off x="2471227" y="1917545"/>
            <a:ext cx="71803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CFBD07A1-DDEC-47E2-8B3D-AC8D033C7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95" y="109494"/>
            <a:ext cx="1610450" cy="237460"/>
          </a:xfrm>
          <a:prstGeom prst="rect">
            <a:avLst/>
          </a:prstGeom>
        </p:spPr>
      </p:pic>
    </p:spTree>
    <p:extLst>
      <p:ext uri="{BB962C8B-B14F-4D97-AF65-F5344CB8AC3E}">
        <p14:creationId xmlns:p14="http://schemas.microsoft.com/office/powerpoint/2010/main" val="262934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7" name="テキスト ボックス 6">
            <a:extLst>
              <a:ext uri="{FF2B5EF4-FFF2-40B4-BE49-F238E27FC236}">
                <a16:creationId xmlns:a16="http://schemas.microsoft.com/office/drawing/2014/main" id="{79853BD9-9B1E-43B0-9BDD-5C7562C8DCE0}"/>
              </a:ext>
            </a:extLst>
          </p:cNvPr>
          <p:cNvSpPr txBox="1"/>
          <p:nvPr/>
        </p:nvSpPr>
        <p:spPr>
          <a:xfrm>
            <a:off x="97396" y="64892"/>
            <a:ext cx="6096000"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中国国内主要</a:t>
            </a: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SNS</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MAU</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推移（年別</a:t>
            </a:r>
            <a:r>
              <a:rPr lang="ja-JP" altLang="en-US" sz="18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9" name="図 8">
            <a:extLst>
              <a:ext uri="{FF2B5EF4-FFF2-40B4-BE49-F238E27FC236}">
                <a16:creationId xmlns:a16="http://schemas.microsoft.com/office/drawing/2014/main" id="{B2348204-9167-4043-8973-D7809B1AB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75" y="758211"/>
            <a:ext cx="8739241" cy="5897083"/>
          </a:xfrm>
          <a:prstGeom prst="rect">
            <a:avLst/>
          </a:prstGeom>
        </p:spPr>
      </p:pic>
      <p:sp>
        <p:nvSpPr>
          <p:cNvPr id="10" name="日付プレースホルダー 4">
            <a:extLst>
              <a:ext uri="{FF2B5EF4-FFF2-40B4-BE49-F238E27FC236}">
                <a16:creationId xmlns:a16="http://schemas.microsoft.com/office/drawing/2014/main" id="{9D1880D8-33B8-4262-A60A-F46C44061437}"/>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Tree>
    <p:extLst>
      <p:ext uri="{BB962C8B-B14F-4D97-AF65-F5344CB8AC3E}">
        <p14:creationId xmlns:p14="http://schemas.microsoft.com/office/powerpoint/2010/main" val="1680321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CCD9F2A-2B5F-4827-BC0A-5B27E4601C7C}"/>
              </a:ext>
            </a:extLst>
          </p:cNvPr>
          <p:cNvGrpSpPr/>
          <p:nvPr/>
        </p:nvGrpSpPr>
        <p:grpSpPr>
          <a:xfrm>
            <a:off x="0" y="94734"/>
            <a:ext cx="12192000" cy="369332"/>
            <a:chOff x="0" y="94734"/>
            <a:chExt cx="12192000" cy="369332"/>
          </a:xfrm>
        </p:grpSpPr>
        <p:sp>
          <p:nvSpPr>
            <p:cNvPr id="3" name="テキスト ボックス 2">
              <a:extLst>
                <a:ext uri="{FF2B5EF4-FFF2-40B4-BE49-F238E27FC236}">
                  <a16:creationId xmlns:a16="http://schemas.microsoft.com/office/drawing/2014/main" id="{CDB28C25-49E7-451E-ADE2-3816D109977E}"/>
                </a:ext>
              </a:extLst>
            </p:cNvPr>
            <p:cNvSpPr txBox="1"/>
            <p:nvPr/>
          </p:nvSpPr>
          <p:spPr>
            <a:xfrm>
              <a:off x="223520" y="94734"/>
              <a:ext cx="6096000" cy="369332"/>
            </a:xfrm>
            <a:prstGeom prst="rect">
              <a:avLst/>
            </a:prstGeom>
            <a:noFill/>
          </p:spPr>
          <p:txBody>
            <a:bodyPr wrap="square">
              <a:spAutoFit/>
            </a:bodyPr>
            <a:lstStyle/>
            <a:p>
              <a:pPr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事例紹介</a:t>
              </a:r>
              <a:endPar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4" name="直線コネクタ 3">
              <a:extLst>
                <a:ext uri="{FF2B5EF4-FFF2-40B4-BE49-F238E27FC236}">
                  <a16:creationId xmlns:a16="http://schemas.microsoft.com/office/drawing/2014/main" id="{7B340317-860A-4AFD-ABAF-7239E2D23E4E}"/>
                </a:ext>
              </a:extLst>
            </p:cNvPr>
            <p:cNvCxnSpPr/>
            <p:nvPr/>
          </p:nvCxnSpPr>
          <p:spPr>
            <a:xfrm>
              <a:off x="0" y="464066"/>
              <a:ext cx="1219200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8" name="日付プレースホルダー 7">
            <a:extLst>
              <a:ext uri="{FF2B5EF4-FFF2-40B4-BE49-F238E27FC236}">
                <a16:creationId xmlns:a16="http://schemas.microsoft.com/office/drawing/2014/main" id="{9E38D979-CABC-4B98-BD80-CC8F9D466FE8}"/>
              </a:ext>
            </a:extLst>
          </p:cNvPr>
          <p:cNvSpPr>
            <a:spLocks noGrp="1"/>
          </p:cNvSpPr>
          <p:nvPr>
            <p:ph type="dt" sz="half" idx="10"/>
          </p:nvPr>
        </p:nvSpPr>
        <p:spPr>
          <a:xfrm>
            <a:off x="-6471" y="6492813"/>
            <a:ext cx="3813699" cy="365125"/>
          </a:xfrm>
        </p:spPr>
        <p:txBody>
          <a:bodyPr/>
          <a:lstStyle/>
          <a:p>
            <a:r>
              <a:rPr lang="en-US" altLang="ja-JP" dirty="0" err="1"/>
              <a:t>Copyright©ENJOY</a:t>
            </a:r>
            <a:r>
              <a:rPr lang="en-US" altLang="ja-JP" dirty="0"/>
              <a:t> JAPAN Inc All rights reserved.</a:t>
            </a:r>
            <a:endParaRPr kumimoji="1" lang="ja-JP" altLang="en-US" dirty="0"/>
          </a:p>
        </p:txBody>
      </p:sp>
      <p:sp>
        <p:nvSpPr>
          <p:cNvPr id="9" name="スライド番号プレースホルダー 8">
            <a:extLst>
              <a:ext uri="{FF2B5EF4-FFF2-40B4-BE49-F238E27FC236}">
                <a16:creationId xmlns:a16="http://schemas.microsoft.com/office/drawing/2014/main" id="{3884217E-0882-4841-A5FE-E1A421C631FE}"/>
              </a:ext>
            </a:extLst>
          </p:cNvPr>
          <p:cNvSpPr>
            <a:spLocks noGrp="1"/>
          </p:cNvSpPr>
          <p:nvPr>
            <p:ph type="sldNum" sz="quarter" idx="12"/>
          </p:nvPr>
        </p:nvSpPr>
        <p:spPr/>
        <p:txBody>
          <a:bodyPr/>
          <a:lstStyle/>
          <a:p>
            <a:fld id="{F6752817-367D-4B3C-AFA9-FE497ACEDC07}" type="slidenum">
              <a:rPr kumimoji="1" lang="ja-JP" altLang="en-US" smtClean="0"/>
              <a:t>30</a:t>
            </a:fld>
            <a:endParaRPr kumimoji="1" lang="ja-JP" altLang="en-US" dirty="0"/>
          </a:p>
        </p:txBody>
      </p:sp>
      <p:pic>
        <p:nvPicPr>
          <p:cNvPr id="10" name="図 9">
            <a:extLst>
              <a:ext uri="{FF2B5EF4-FFF2-40B4-BE49-F238E27FC236}">
                <a16:creationId xmlns:a16="http://schemas.microsoft.com/office/drawing/2014/main" id="{CFBD07A1-DDEC-47E2-8B3D-AC8D033C7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95" y="109494"/>
            <a:ext cx="1610450" cy="237460"/>
          </a:xfrm>
          <a:prstGeom prst="rect">
            <a:avLst/>
          </a:prstGeom>
        </p:spPr>
      </p:pic>
      <p:pic>
        <p:nvPicPr>
          <p:cNvPr id="6" name="図 5" descr="テキスト&#10;&#10;中程度の精度で自動的に生成された説明">
            <a:extLst>
              <a:ext uri="{FF2B5EF4-FFF2-40B4-BE49-F238E27FC236}">
                <a16:creationId xmlns:a16="http://schemas.microsoft.com/office/drawing/2014/main" id="{E255BBD1-EB5F-4102-B147-05FD65D2A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45" y="819330"/>
            <a:ext cx="2435707" cy="1297033"/>
          </a:xfrm>
          <a:prstGeom prst="rect">
            <a:avLst/>
          </a:prstGeom>
        </p:spPr>
      </p:pic>
      <p:sp>
        <p:nvSpPr>
          <p:cNvPr id="13" name="テキスト ボックス 12">
            <a:extLst>
              <a:ext uri="{FF2B5EF4-FFF2-40B4-BE49-F238E27FC236}">
                <a16:creationId xmlns:a16="http://schemas.microsoft.com/office/drawing/2014/main" id="{07215654-37A7-4BB0-AC8F-C57F6D932216}"/>
              </a:ext>
            </a:extLst>
          </p:cNvPr>
          <p:cNvSpPr txBox="1"/>
          <p:nvPr/>
        </p:nvSpPr>
        <p:spPr>
          <a:xfrm>
            <a:off x="2614246" y="1237795"/>
            <a:ext cx="4663440"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ロート製薬株式会社様</a:t>
            </a:r>
            <a:endParaRPr kumimoji="1" lang="ja-JP" altLang="en-US" sz="2800" b="1" dirty="0">
              <a:latin typeface="メイリオ" panose="020B0604030504040204" pitchFamily="50" charset="-128"/>
              <a:ea typeface="メイリオ" panose="020B0604030504040204" pitchFamily="50" charset="-128"/>
            </a:endParaRPr>
          </a:p>
        </p:txBody>
      </p:sp>
      <p:pic>
        <p:nvPicPr>
          <p:cNvPr id="15" name="図 14" descr="テキスト, 人, 標識 が含まれている画像&#10;&#10;自動的に生成された説明">
            <a:extLst>
              <a:ext uri="{FF2B5EF4-FFF2-40B4-BE49-F238E27FC236}">
                <a16:creationId xmlns:a16="http://schemas.microsoft.com/office/drawing/2014/main" id="{03609ACC-0A59-4D77-AB93-71C23D503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911" y="833398"/>
            <a:ext cx="3545889" cy="2954907"/>
          </a:xfrm>
          <a:prstGeom prst="rect">
            <a:avLst/>
          </a:prstGeom>
        </p:spPr>
      </p:pic>
      <p:sp>
        <p:nvSpPr>
          <p:cNvPr id="7" name="テキスト ボックス 6">
            <a:extLst>
              <a:ext uri="{FF2B5EF4-FFF2-40B4-BE49-F238E27FC236}">
                <a16:creationId xmlns:a16="http://schemas.microsoft.com/office/drawing/2014/main" id="{D2FB5F64-5CE6-4677-B2DC-D77CBCA4498D}"/>
              </a:ext>
            </a:extLst>
          </p:cNvPr>
          <p:cNvSpPr txBox="1"/>
          <p:nvPr/>
        </p:nvSpPr>
        <p:spPr>
          <a:xfrm>
            <a:off x="606828" y="2376961"/>
            <a:ext cx="6400800" cy="1200329"/>
          </a:xfrm>
          <a:prstGeom prst="rect">
            <a:avLst/>
          </a:prstGeom>
          <a:noFill/>
        </p:spPr>
        <p:txBody>
          <a:bodyPr wrap="square" rtlCol="0">
            <a:spAutoFit/>
          </a:bodyPr>
          <a:lstStyle/>
          <a:p>
            <a:r>
              <a:rPr kumimoji="1" lang="ja-JP" altLang="en-US" sz="2400" dirty="0"/>
              <a:t>競合商品と正面から戦わない戦略を提案。</a:t>
            </a:r>
            <a:endParaRPr kumimoji="1" lang="en-US" altLang="ja-JP" sz="2400" dirty="0"/>
          </a:p>
          <a:p>
            <a:endParaRPr kumimoji="1" lang="en-US" altLang="ja-JP" sz="2400" dirty="0"/>
          </a:p>
          <a:p>
            <a:r>
              <a:rPr kumimoji="1" lang="ja-JP" altLang="en-US" sz="2400" dirty="0"/>
              <a:t>中国市場特有の新たな顧客層を開拓。</a:t>
            </a:r>
          </a:p>
        </p:txBody>
      </p:sp>
      <p:sp>
        <p:nvSpPr>
          <p:cNvPr id="16" name="正方形/長方形 15">
            <a:extLst>
              <a:ext uri="{FF2B5EF4-FFF2-40B4-BE49-F238E27FC236}">
                <a16:creationId xmlns:a16="http://schemas.microsoft.com/office/drawing/2014/main" id="{454F6DFF-03B5-44D7-AD9D-0C629DE4628B}"/>
              </a:ext>
            </a:extLst>
          </p:cNvPr>
          <p:cNvSpPr/>
          <p:nvPr/>
        </p:nvSpPr>
        <p:spPr>
          <a:xfrm>
            <a:off x="697186" y="4145725"/>
            <a:ext cx="4634469" cy="6747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導入前の課題</a:t>
            </a:r>
            <a:endParaRPr kumimoji="1" lang="ja-JP" altLang="en-US" sz="1400" b="1" dirty="0">
              <a:solidFill>
                <a:schemeClr val="bg1"/>
              </a:solidFill>
            </a:endParaRPr>
          </a:p>
        </p:txBody>
      </p:sp>
      <p:sp>
        <p:nvSpPr>
          <p:cNvPr id="17" name="正方形/長方形 16">
            <a:extLst>
              <a:ext uri="{FF2B5EF4-FFF2-40B4-BE49-F238E27FC236}">
                <a16:creationId xmlns:a16="http://schemas.microsoft.com/office/drawing/2014/main" id="{15A6E7B0-C45B-4E4B-8044-D2C65FB3F971}"/>
              </a:ext>
            </a:extLst>
          </p:cNvPr>
          <p:cNvSpPr/>
          <p:nvPr/>
        </p:nvSpPr>
        <p:spPr>
          <a:xfrm>
            <a:off x="6462596" y="4157447"/>
            <a:ext cx="4634469" cy="6747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導入後の効果</a:t>
            </a:r>
            <a:endParaRPr kumimoji="1" lang="ja-JP" altLang="en-US" sz="1400" b="1" dirty="0">
              <a:solidFill>
                <a:schemeClr val="bg1"/>
              </a:solidFill>
            </a:endParaRPr>
          </a:p>
        </p:txBody>
      </p:sp>
      <p:sp>
        <p:nvSpPr>
          <p:cNvPr id="18" name="テキスト ボックス 17">
            <a:extLst>
              <a:ext uri="{FF2B5EF4-FFF2-40B4-BE49-F238E27FC236}">
                <a16:creationId xmlns:a16="http://schemas.microsoft.com/office/drawing/2014/main" id="{F53CC04D-9044-40F8-91C8-6DC898BB5983}"/>
              </a:ext>
            </a:extLst>
          </p:cNvPr>
          <p:cNvSpPr txBox="1"/>
          <p:nvPr/>
        </p:nvSpPr>
        <p:spPr>
          <a:xfrm>
            <a:off x="697186" y="4994030"/>
            <a:ext cx="4634469" cy="1200329"/>
          </a:xfrm>
          <a:prstGeom prst="rect">
            <a:avLst/>
          </a:prstGeom>
          <a:noFill/>
        </p:spPr>
        <p:txBody>
          <a:bodyPr wrap="square" rtlCol="0">
            <a:spAutoFit/>
          </a:bodyPr>
          <a:lstStyle/>
          <a:p>
            <a:pPr marL="285750" indent="-285750">
              <a:buFont typeface="Arial" panose="020B0604020202020204" pitchFamily="34" charset="0"/>
              <a:buChar char="•"/>
            </a:pPr>
            <a:r>
              <a:rPr lang="ja-JP" altLang="en-US" dirty="0"/>
              <a:t>競合商品が非常に売れている</a:t>
            </a:r>
            <a:endParaRPr lang="en-US" altLang="ja-JP" dirty="0"/>
          </a:p>
          <a:p>
            <a:pPr marL="285750" indent="-285750">
              <a:buFont typeface="Arial" panose="020B0604020202020204" pitchFamily="34" charset="0"/>
              <a:buChar char="•"/>
            </a:pPr>
            <a:r>
              <a:rPr lang="ja-JP" altLang="en-US" dirty="0"/>
              <a:t>商品の認知度が全くない</a:t>
            </a:r>
            <a:endParaRPr lang="en-US" altLang="ja-JP" dirty="0"/>
          </a:p>
          <a:p>
            <a:pPr marL="285750" indent="-285750">
              <a:buFont typeface="Arial" panose="020B0604020202020204" pitchFamily="34" charset="0"/>
              <a:buChar char="•"/>
            </a:pPr>
            <a:r>
              <a:rPr lang="ja-JP" altLang="en-US" dirty="0"/>
              <a:t>ターゲットがイメージできていない</a:t>
            </a:r>
            <a:endParaRPr lang="en-US" altLang="ja-JP" dirty="0"/>
          </a:p>
          <a:p>
            <a:pPr marL="285750" indent="-285750">
              <a:buFont typeface="Arial" panose="020B0604020202020204" pitchFamily="34" charset="0"/>
              <a:buChar char="•"/>
            </a:pPr>
            <a:r>
              <a:rPr kumimoji="1" lang="ja-JP" altLang="en-US" dirty="0"/>
              <a:t>どこから手を付ければいいか分からない</a:t>
            </a:r>
          </a:p>
        </p:txBody>
      </p:sp>
      <p:sp>
        <p:nvSpPr>
          <p:cNvPr id="19" name="テキスト ボックス 18">
            <a:extLst>
              <a:ext uri="{FF2B5EF4-FFF2-40B4-BE49-F238E27FC236}">
                <a16:creationId xmlns:a16="http://schemas.microsoft.com/office/drawing/2014/main" id="{35AFF9A7-A10D-488E-915A-959269493755}"/>
              </a:ext>
            </a:extLst>
          </p:cNvPr>
          <p:cNvSpPr txBox="1"/>
          <p:nvPr/>
        </p:nvSpPr>
        <p:spPr>
          <a:xfrm>
            <a:off x="6490735" y="4991685"/>
            <a:ext cx="5004079" cy="923330"/>
          </a:xfrm>
          <a:prstGeom prst="rect">
            <a:avLst/>
          </a:prstGeom>
          <a:noFill/>
        </p:spPr>
        <p:txBody>
          <a:bodyPr wrap="square" rtlCol="0">
            <a:spAutoFit/>
          </a:bodyPr>
          <a:lstStyle/>
          <a:p>
            <a:pPr marL="285750" indent="-285750">
              <a:buFont typeface="Arial" panose="020B0604020202020204" pitchFamily="34" charset="0"/>
              <a:buChar char="•"/>
            </a:pPr>
            <a:r>
              <a:rPr lang="ja-JP" altLang="en-US" dirty="0"/>
              <a:t>まずはターゲットを限定することを決定</a:t>
            </a:r>
            <a:endParaRPr lang="en-US" altLang="ja-JP" dirty="0"/>
          </a:p>
          <a:p>
            <a:pPr marL="285750" indent="-285750">
              <a:buFont typeface="Arial" panose="020B0604020202020204" pitchFamily="34" charset="0"/>
              <a:buChar char="•"/>
            </a:pPr>
            <a:r>
              <a:rPr lang="ja-JP" altLang="en-US" dirty="0"/>
              <a:t>商品特性にあったクリエイティブを制作</a:t>
            </a:r>
            <a:endParaRPr lang="en-US" altLang="ja-JP" dirty="0"/>
          </a:p>
          <a:p>
            <a:pPr marL="285750" indent="-285750">
              <a:buFont typeface="Arial" panose="020B0604020202020204" pitchFamily="34" charset="0"/>
              <a:buChar char="•"/>
            </a:pPr>
            <a:r>
              <a:rPr lang="ja-JP" altLang="en-US" dirty="0"/>
              <a:t>越境</a:t>
            </a:r>
            <a:r>
              <a:rPr lang="en-US" altLang="ja-JP" dirty="0"/>
              <a:t>EC</a:t>
            </a:r>
            <a:r>
              <a:rPr lang="ja-JP" altLang="en-US" dirty="0"/>
              <a:t>でも安定的に売上が上がる状態に</a:t>
            </a:r>
            <a:endParaRPr lang="en-US" altLang="ja-JP" dirty="0"/>
          </a:p>
        </p:txBody>
      </p:sp>
    </p:spTree>
    <p:extLst>
      <p:ext uri="{BB962C8B-B14F-4D97-AF65-F5344CB8AC3E}">
        <p14:creationId xmlns:p14="http://schemas.microsoft.com/office/powerpoint/2010/main" val="3433255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CCD9F2A-2B5F-4827-BC0A-5B27E4601C7C}"/>
              </a:ext>
            </a:extLst>
          </p:cNvPr>
          <p:cNvGrpSpPr/>
          <p:nvPr/>
        </p:nvGrpSpPr>
        <p:grpSpPr>
          <a:xfrm>
            <a:off x="0" y="94734"/>
            <a:ext cx="12192000" cy="369332"/>
            <a:chOff x="0" y="94734"/>
            <a:chExt cx="12192000" cy="369332"/>
          </a:xfrm>
        </p:grpSpPr>
        <p:sp>
          <p:nvSpPr>
            <p:cNvPr id="3" name="テキスト ボックス 2">
              <a:extLst>
                <a:ext uri="{FF2B5EF4-FFF2-40B4-BE49-F238E27FC236}">
                  <a16:creationId xmlns:a16="http://schemas.microsoft.com/office/drawing/2014/main" id="{CDB28C25-49E7-451E-ADE2-3816D109977E}"/>
                </a:ext>
              </a:extLst>
            </p:cNvPr>
            <p:cNvSpPr txBox="1"/>
            <p:nvPr/>
          </p:nvSpPr>
          <p:spPr>
            <a:xfrm>
              <a:off x="223520" y="94734"/>
              <a:ext cx="6096000" cy="369332"/>
            </a:xfrm>
            <a:prstGeom prst="rect">
              <a:avLst/>
            </a:prstGeom>
            <a:noFill/>
          </p:spPr>
          <p:txBody>
            <a:bodyPr wrap="square">
              <a:spAutoFit/>
            </a:bodyPr>
            <a:lstStyle/>
            <a:p>
              <a:pPr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事例紹介</a:t>
              </a:r>
              <a:endPar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4" name="直線コネクタ 3">
              <a:extLst>
                <a:ext uri="{FF2B5EF4-FFF2-40B4-BE49-F238E27FC236}">
                  <a16:creationId xmlns:a16="http://schemas.microsoft.com/office/drawing/2014/main" id="{7B340317-860A-4AFD-ABAF-7239E2D23E4E}"/>
                </a:ext>
              </a:extLst>
            </p:cNvPr>
            <p:cNvCxnSpPr/>
            <p:nvPr/>
          </p:nvCxnSpPr>
          <p:spPr>
            <a:xfrm>
              <a:off x="0" y="464066"/>
              <a:ext cx="1219200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8" name="日付プレースホルダー 7">
            <a:extLst>
              <a:ext uri="{FF2B5EF4-FFF2-40B4-BE49-F238E27FC236}">
                <a16:creationId xmlns:a16="http://schemas.microsoft.com/office/drawing/2014/main" id="{9E38D979-CABC-4B98-BD80-CC8F9D466FE8}"/>
              </a:ext>
            </a:extLst>
          </p:cNvPr>
          <p:cNvSpPr>
            <a:spLocks noGrp="1"/>
          </p:cNvSpPr>
          <p:nvPr>
            <p:ph type="dt" sz="half" idx="10"/>
          </p:nvPr>
        </p:nvSpPr>
        <p:spPr>
          <a:xfrm>
            <a:off x="14170" y="6483936"/>
            <a:ext cx="3822577" cy="365125"/>
          </a:xfrm>
        </p:spPr>
        <p:txBody>
          <a:bodyPr/>
          <a:lstStyle/>
          <a:p>
            <a:r>
              <a:rPr lang="en-US" altLang="ja-JP" dirty="0" err="1"/>
              <a:t>Copyright©ENJOY</a:t>
            </a:r>
            <a:r>
              <a:rPr lang="en-US" altLang="ja-JP" dirty="0"/>
              <a:t> JAPAN Inc All rights reserved.</a:t>
            </a:r>
            <a:endParaRPr kumimoji="1" lang="ja-JP" altLang="en-US" dirty="0"/>
          </a:p>
        </p:txBody>
      </p:sp>
      <p:sp>
        <p:nvSpPr>
          <p:cNvPr id="9" name="スライド番号プレースホルダー 8">
            <a:extLst>
              <a:ext uri="{FF2B5EF4-FFF2-40B4-BE49-F238E27FC236}">
                <a16:creationId xmlns:a16="http://schemas.microsoft.com/office/drawing/2014/main" id="{3884217E-0882-4841-A5FE-E1A421C631FE}"/>
              </a:ext>
            </a:extLst>
          </p:cNvPr>
          <p:cNvSpPr>
            <a:spLocks noGrp="1"/>
          </p:cNvSpPr>
          <p:nvPr>
            <p:ph type="sldNum" sz="quarter" idx="12"/>
          </p:nvPr>
        </p:nvSpPr>
        <p:spPr/>
        <p:txBody>
          <a:bodyPr/>
          <a:lstStyle/>
          <a:p>
            <a:fld id="{F6752817-367D-4B3C-AFA9-FE497ACEDC07}" type="slidenum">
              <a:rPr kumimoji="1" lang="ja-JP" altLang="en-US" smtClean="0"/>
              <a:t>31</a:t>
            </a:fld>
            <a:endParaRPr kumimoji="1" lang="ja-JP" altLang="en-US" dirty="0"/>
          </a:p>
        </p:txBody>
      </p:sp>
      <p:pic>
        <p:nvPicPr>
          <p:cNvPr id="10" name="図 9">
            <a:extLst>
              <a:ext uri="{FF2B5EF4-FFF2-40B4-BE49-F238E27FC236}">
                <a16:creationId xmlns:a16="http://schemas.microsoft.com/office/drawing/2014/main" id="{CFBD07A1-DDEC-47E2-8B3D-AC8D033C7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95" y="109494"/>
            <a:ext cx="1610450" cy="237460"/>
          </a:xfrm>
          <a:prstGeom prst="rect">
            <a:avLst/>
          </a:prstGeom>
        </p:spPr>
      </p:pic>
      <p:sp>
        <p:nvSpPr>
          <p:cNvPr id="13" name="テキスト ボックス 12">
            <a:extLst>
              <a:ext uri="{FF2B5EF4-FFF2-40B4-BE49-F238E27FC236}">
                <a16:creationId xmlns:a16="http://schemas.microsoft.com/office/drawing/2014/main" id="{07215654-37A7-4BB0-AC8F-C57F6D932216}"/>
              </a:ext>
            </a:extLst>
          </p:cNvPr>
          <p:cNvSpPr txBox="1"/>
          <p:nvPr/>
        </p:nvSpPr>
        <p:spPr>
          <a:xfrm>
            <a:off x="2614246" y="1237795"/>
            <a:ext cx="4663440"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株式会社コスモス薬品様</a:t>
            </a:r>
            <a:endParaRPr kumimoji="1" lang="ja-JP" altLang="en-US" sz="28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2FB5F64-5CE6-4677-B2DC-D77CBCA4498D}"/>
              </a:ext>
            </a:extLst>
          </p:cNvPr>
          <p:cNvSpPr txBox="1"/>
          <p:nvPr/>
        </p:nvSpPr>
        <p:spPr>
          <a:xfrm>
            <a:off x="438014" y="2180012"/>
            <a:ext cx="6797467" cy="1569660"/>
          </a:xfrm>
          <a:prstGeom prst="rect">
            <a:avLst/>
          </a:prstGeom>
          <a:noFill/>
        </p:spPr>
        <p:txBody>
          <a:bodyPr wrap="square" rtlCol="0">
            <a:spAutoFit/>
          </a:bodyPr>
          <a:lstStyle/>
          <a:p>
            <a:r>
              <a:rPr lang="ja-JP" altLang="en-US" sz="2400" dirty="0"/>
              <a:t>全くの０からのスタートから、オンラインオフライン施策を組み合わせ</a:t>
            </a:r>
            <a:r>
              <a:rPr lang="en-US" altLang="ja-JP" sz="2400" dirty="0"/>
              <a:t>2</a:t>
            </a:r>
            <a:r>
              <a:rPr lang="ja-JP" altLang="en-US" sz="2400" dirty="0"/>
              <a:t>年でインバウンド店を９店舗まで拡大。</a:t>
            </a:r>
            <a:endParaRPr lang="en-US" altLang="ja-JP" sz="2400" dirty="0"/>
          </a:p>
          <a:p>
            <a:r>
              <a:rPr lang="ja-JP" altLang="en-US" sz="2400" dirty="0"/>
              <a:t>コロナ禍では越境</a:t>
            </a:r>
            <a:r>
              <a:rPr lang="en-US" altLang="ja-JP" sz="2400" dirty="0"/>
              <a:t>EC</a:t>
            </a:r>
            <a:r>
              <a:rPr lang="ja-JP" altLang="en-US" sz="2400" dirty="0"/>
              <a:t>でも販路拡大中。</a:t>
            </a:r>
            <a:endParaRPr kumimoji="1" lang="en-US" altLang="ja-JP" sz="2400" dirty="0"/>
          </a:p>
        </p:txBody>
      </p:sp>
      <p:sp>
        <p:nvSpPr>
          <p:cNvPr id="16" name="正方形/長方形 15">
            <a:extLst>
              <a:ext uri="{FF2B5EF4-FFF2-40B4-BE49-F238E27FC236}">
                <a16:creationId xmlns:a16="http://schemas.microsoft.com/office/drawing/2014/main" id="{454F6DFF-03B5-44D7-AD9D-0C629DE4628B}"/>
              </a:ext>
            </a:extLst>
          </p:cNvPr>
          <p:cNvSpPr/>
          <p:nvPr/>
        </p:nvSpPr>
        <p:spPr>
          <a:xfrm>
            <a:off x="697186" y="4145725"/>
            <a:ext cx="4634469" cy="6747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導入前の課題</a:t>
            </a:r>
            <a:endParaRPr kumimoji="1" lang="ja-JP" altLang="en-US" sz="1400" b="1" dirty="0">
              <a:solidFill>
                <a:schemeClr val="bg1"/>
              </a:solidFill>
            </a:endParaRPr>
          </a:p>
        </p:txBody>
      </p:sp>
      <p:sp>
        <p:nvSpPr>
          <p:cNvPr id="17" name="正方形/長方形 16">
            <a:extLst>
              <a:ext uri="{FF2B5EF4-FFF2-40B4-BE49-F238E27FC236}">
                <a16:creationId xmlns:a16="http://schemas.microsoft.com/office/drawing/2014/main" id="{15A6E7B0-C45B-4E4B-8044-D2C65FB3F971}"/>
              </a:ext>
            </a:extLst>
          </p:cNvPr>
          <p:cNvSpPr/>
          <p:nvPr/>
        </p:nvSpPr>
        <p:spPr>
          <a:xfrm>
            <a:off x="6462596" y="4157447"/>
            <a:ext cx="4634469" cy="6747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導入後の効果</a:t>
            </a:r>
            <a:endParaRPr kumimoji="1" lang="ja-JP" altLang="en-US" sz="1400" b="1" dirty="0">
              <a:solidFill>
                <a:schemeClr val="bg1"/>
              </a:solidFill>
            </a:endParaRPr>
          </a:p>
        </p:txBody>
      </p:sp>
      <p:sp>
        <p:nvSpPr>
          <p:cNvPr id="18" name="テキスト ボックス 17">
            <a:extLst>
              <a:ext uri="{FF2B5EF4-FFF2-40B4-BE49-F238E27FC236}">
                <a16:creationId xmlns:a16="http://schemas.microsoft.com/office/drawing/2014/main" id="{F53CC04D-9044-40F8-91C8-6DC898BB5983}"/>
              </a:ext>
            </a:extLst>
          </p:cNvPr>
          <p:cNvSpPr txBox="1"/>
          <p:nvPr/>
        </p:nvSpPr>
        <p:spPr>
          <a:xfrm>
            <a:off x="697186" y="4994030"/>
            <a:ext cx="4634469" cy="1200329"/>
          </a:xfrm>
          <a:prstGeom prst="rect">
            <a:avLst/>
          </a:prstGeom>
          <a:noFill/>
        </p:spPr>
        <p:txBody>
          <a:bodyPr wrap="square" rtlCol="0">
            <a:spAutoFit/>
          </a:bodyPr>
          <a:lstStyle/>
          <a:p>
            <a:pPr marL="285750" indent="-285750">
              <a:buFont typeface="Arial" panose="020B0604020202020204" pitchFamily="34" charset="0"/>
              <a:buChar char="•"/>
            </a:pPr>
            <a:r>
              <a:rPr lang="ja-JP" altLang="en-US" dirty="0"/>
              <a:t>競合に大きく遅れてのスタート</a:t>
            </a:r>
            <a:endParaRPr lang="en-US" altLang="ja-JP" dirty="0"/>
          </a:p>
          <a:p>
            <a:pPr marL="285750" indent="-285750">
              <a:buFont typeface="Arial" panose="020B0604020202020204" pitchFamily="34" charset="0"/>
              <a:buChar char="•"/>
            </a:pPr>
            <a:r>
              <a:rPr lang="ja-JP" altLang="en-US" dirty="0"/>
              <a:t>観光地に店がない</a:t>
            </a:r>
            <a:endParaRPr lang="en-US" altLang="ja-JP" dirty="0"/>
          </a:p>
          <a:p>
            <a:pPr marL="285750" indent="-285750">
              <a:buFont typeface="Arial" panose="020B0604020202020204" pitchFamily="34" charset="0"/>
              <a:buChar char="•"/>
            </a:pPr>
            <a:r>
              <a:rPr kumimoji="1" lang="ja-JP" altLang="en-US" dirty="0"/>
              <a:t>全く名前が知られていない</a:t>
            </a:r>
            <a:endParaRPr kumimoji="1" lang="en-US" altLang="ja-JP" dirty="0"/>
          </a:p>
          <a:p>
            <a:pPr marL="285750" indent="-285750">
              <a:buFont typeface="Arial" panose="020B0604020202020204" pitchFamily="34" charset="0"/>
              <a:buChar char="•"/>
            </a:pPr>
            <a:r>
              <a:rPr lang="ja-JP" altLang="en-US" dirty="0"/>
              <a:t>どこから手を付ければいいか分からない</a:t>
            </a:r>
            <a:endParaRPr kumimoji="1" lang="ja-JP" altLang="en-US" dirty="0"/>
          </a:p>
        </p:txBody>
      </p:sp>
      <p:sp>
        <p:nvSpPr>
          <p:cNvPr id="19" name="テキスト ボックス 18">
            <a:extLst>
              <a:ext uri="{FF2B5EF4-FFF2-40B4-BE49-F238E27FC236}">
                <a16:creationId xmlns:a16="http://schemas.microsoft.com/office/drawing/2014/main" id="{35AFF9A7-A10D-488E-915A-959269493755}"/>
              </a:ext>
            </a:extLst>
          </p:cNvPr>
          <p:cNvSpPr txBox="1"/>
          <p:nvPr/>
        </p:nvSpPr>
        <p:spPr>
          <a:xfrm>
            <a:off x="6490735" y="4991685"/>
            <a:ext cx="5004079" cy="1200329"/>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SNS</a:t>
            </a:r>
            <a:r>
              <a:rPr lang="ja-JP" altLang="en-US" dirty="0"/>
              <a:t>アカウント開設、</a:t>
            </a:r>
            <a:r>
              <a:rPr lang="en-US" altLang="ja-JP" dirty="0"/>
              <a:t>KOL</a:t>
            </a:r>
            <a:r>
              <a:rPr lang="ja-JP" altLang="en-US" dirty="0"/>
              <a:t>、</a:t>
            </a:r>
            <a:r>
              <a:rPr lang="en-US" altLang="ja-JP" dirty="0"/>
              <a:t>KOC</a:t>
            </a:r>
            <a:r>
              <a:rPr lang="ja-JP" altLang="en-US" dirty="0"/>
              <a:t>の起用</a:t>
            </a:r>
            <a:endParaRPr lang="en-US" altLang="ja-JP" dirty="0"/>
          </a:p>
          <a:p>
            <a:pPr marL="285750" indent="-285750">
              <a:buFont typeface="Arial" panose="020B0604020202020204" pitchFamily="34" charset="0"/>
              <a:buChar char="•"/>
            </a:pPr>
            <a:r>
              <a:rPr lang="ja-JP" altLang="en-US" dirty="0"/>
              <a:t>団体旅行客の誘致</a:t>
            </a:r>
            <a:endParaRPr lang="en-US" altLang="ja-JP" dirty="0"/>
          </a:p>
          <a:p>
            <a:pPr marL="285750" indent="-285750">
              <a:buFont typeface="Arial" panose="020B0604020202020204" pitchFamily="34" charset="0"/>
              <a:buChar char="•"/>
            </a:pPr>
            <a:r>
              <a:rPr lang="ja-JP" altLang="en-US" dirty="0"/>
              <a:t>在日中国人集客 → 旅行客への口コミ</a:t>
            </a:r>
            <a:endParaRPr lang="en-US" altLang="ja-JP" dirty="0"/>
          </a:p>
          <a:p>
            <a:pPr marL="285750" indent="-285750">
              <a:buFont typeface="Arial" panose="020B0604020202020204" pitchFamily="34" charset="0"/>
              <a:buChar char="•"/>
            </a:pPr>
            <a:r>
              <a:rPr lang="ja-JP" altLang="en-US" dirty="0"/>
              <a:t>旅行サイトとの集客提携</a:t>
            </a:r>
            <a:endParaRPr lang="en-US" altLang="ja-JP" dirty="0"/>
          </a:p>
        </p:txBody>
      </p:sp>
      <p:pic>
        <p:nvPicPr>
          <p:cNvPr id="20" name="図 19" descr="スクリーンショット が含まれている画像&#10;&#10;自動的に生成された説明">
            <a:extLst>
              <a:ext uri="{FF2B5EF4-FFF2-40B4-BE49-F238E27FC236}">
                <a16:creationId xmlns:a16="http://schemas.microsoft.com/office/drawing/2014/main" id="{33B96140-A787-4B9C-AD75-AE9AA430B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060" y="763421"/>
            <a:ext cx="2940180" cy="2956551"/>
          </a:xfrm>
          <a:prstGeom prst="rect">
            <a:avLst/>
          </a:prstGeom>
        </p:spPr>
      </p:pic>
      <p:pic>
        <p:nvPicPr>
          <p:cNvPr id="11" name="図 10" descr="テキスト が含まれている画像&#10;&#10;自動的に生成された説明">
            <a:extLst>
              <a:ext uri="{FF2B5EF4-FFF2-40B4-BE49-F238E27FC236}">
                <a16:creationId xmlns:a16="http://schemas.microsoft.com/office/drawing/2014/main" id="{FC4AB4C0-23E5-4959-A1FE-C44CD9640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26" y="947454"/>
            <a:ext cx="2026762" cy="807966"/>
          </a:xfrm>
          <a:prstGeom prst="rect">
            <a:avLst/>
          </a:prstGeom>
        </p:spPr>
      </p:pic>
    </p:spTree>
    <p:extLst>
      <p:ext uri="{BB962C8B-B14F-4D97-AF65-F5344CB8AC3E}">
        <p14:creationId xmlns:p14="http://schemas.microsoft.com/office/powerpoint/2010/main" val="662721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付プレースホルダー 7">
            <a:extLst>
              <a:ext uri="{FF2B5EF4-FFF2-40B4-BE49-F238E27FC236}">
                <a16:creationId xmlns:a16="http://schemas.microsoft.com/office/drawing/2014/main" id="{9E38D979-CABC-4B98-BD80-CC8F9D466FE8}"/>
              </a:ext>
            </a:extLst>
          </p:cNvPr>
          <p:cNvSpPr>
            <a:spLocks noGrp="1"/>
          </p:cNvSpPr>
          <p:nvPr>
            <p:ph type="dt" sz="half" idx="10"/>
          </p:nvPr>
        </p:nvSpPr>
        <p:spPr>
          <a:xfrm>
            <a:off x="7253" y="6462667"/>
            <a:ext cx="4124405" cy="365125"/>
          </a:xfrm>
        </p:spPr>
        <p:txBody>
          <a:bodyPr/>
          <a:lstStyle/>
          <a:p>
            <a:r>
              <a:rPr lang="en-US" altLang="ja-JP" dirty="0" err="1"/>
              <a:t>Copyright©ENJOY</a:t>
            </a:r>
            <a:r>
              <a:rPr lang="en-US" altLang="ja-JP" dirty="0"/>
              <a:t> JAPAN Inc All rights reserved.</a:t>
            </a:r>
            <a:endParaRPr kumimoji="1" lang="ja-JP" altLang="en-US" dirty="0"/>
          </a:p>
        </p:txBody>
      </p:sp>
      <p:pic>
        <p:nvPicPr>
          <p:cNvPr id="23" name="図 22">
            <a:extLst>
              <a:ext uri="{FF2B5EF4-FFF2-40B4-BE49-F238E27FC236}">
                <a16:creationId xmlns:a16="http://schemas.microsoft.com/office/drawing/2014/main" id="{A63DAD0B-A1EB-4D76-B48B-532BBCF98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5869" y="3117361"/>
            <a:ext cx="1695790" cy="3016246"/>
          </a:xfrm>
          <a:prstGeom prst="rect">
            <a:avLst/>
          </a:prstGeom>
          <a:ln>
            <a:noFill/>
          </a:ln>
          <a:effectLst/>
        </p:spPr>
      </p:pic>
      <p:pic>
        <p:nvPicPr>
          <p:cNvPr id="24" name="図 23">
            <a:extLst>
              <a:ext uri="{FF2B5EF4-FFF2-40B4-BE49-F238E27FC236}">
                <a16:creationId xmlns:a16="http://schemas.microsoft.com/office/drawing/2014/main" id="{C62FEE02-2833-47B0-B4B0-3F7D93B4D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83" y="3117361"/>
            <a:ext cx="1695790" cy="3016246"/>
          </a:xfrm>
          <a:prstGeom prst="rect">
            <a:avLst/>
          </a:prstGeom>
          <a:ln>
            <a:noFill/>
          </a:ln>
          <a:effectLst/>
        </p:spPr>
      </p:pic>
      <p:grpSp>
        <p:nvGrpSpPr>
          <p:cNvPr id="2" name="グループ化 1">
            <a:extLst>
              <a:ext uri="{FF2B5EF4-FFF2-40B4-BE49-F238E27FC236}">
                <a16:creationId xmlns:a16="http://schemas.microsoft.com/office/drawing/2014/main" id="{9CCD9F2A-2B5F-4827-BC0A-5B27E4601C7C}"/>
              </a:ext>
            </a:extLst>
          </p:cNvPr>
          <p:cNvGrpSpPr/>
          <p:nvPr/>
        </p:nvGrpSpPr>
        <p:grpSpPr>
          <a:xfrm>
            <a:off x="0" y="94734"/>
            <a:ext cx="12192000" cy="369332"/>
            <a:chOff x="0" y="94734"/>
            <a:chExt cx="12192000" cy="369332"/>
          </a:xfrm>
        </p:grpSpPr>
        <p:sp>
          <p:nvSpPr>
            <p:cNvPr id="3" name="テキスト ボックス 2">
              <a:extLst>
                <a:ext uri="{FF2B5EF4-FFF2-40B4-BE49-F238E27FC236}">
                  <a16:creationId xmlns:a16="http://schemas.microsoft.com/office/drawing/2014/main" id="{CDB28C25-49E7-451E-ADE2-3816D109977E}"/>
                </a:ext>
              </a:extLst>
            </p:cNvPr>
            <p:cNvSpPr txBox="1"/>
            <p:nvPr/>
          </p:nvSpPr>
          <p:spPr>
            <a:xfrm>
              <a:off x="223520" y="94734"/>
              <a:ext cx="6096000" cy="369332"/>
            </a:xfrm>
            <a:prstGeom prst="rect">
              <a:avLst/>
            </a:prstGeom>
            <a:noFill/>
          </p:spPr>
          <p:txBody>
            <a:bodyPr wrap="square">
              <a:spAutoFit/>
            </a:bodyPr>
            <a:lstStyle/>
            <a:p>
              <a:pPr algn="just"/>
              <a:r>
                <a:rPr lang="ja-JP" altLang="en-US" kern="100" dirty="0">
                  <a:latin typeface="メイリオ" panose="020B0604030504040204" pitchFamily="50" charset="-128"/>
                  <a:ea typeface="メイリオ" panose="020B0604030504040204" pitchFamily="50" charset="-128"/>
                  <a:cs typeface="Times New Roman" panose="02020603050405020304" pitchFamily="18" charset="0"/>
                </a:rPr>
                <a:t>事例紹介</a:t>
              </a:r>
              <a:endPar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4" name="直線コネクタ 3">
              <a:extLst>
                <a:ext uri="{FF2B5EF4-FFF2-40B4-BE49-F238E27FC236}">
                  <a16:creationId xmlns:a16="http://schemas.microsoft.com/office/drawing/2014/main" id="{7B340317-860A-4AFD-ABAF-7239E2D23E4E}"/>
                </a:ext>
              </a:extLst>
            </p:cNvPr>
            <p:cNvCxnSpPr/>
            <p:nvPr/>
          </p:nvCxnSpPr>
          <p:spPr>
            <a:xfrm>
              <a:off x="0" y="464066"/>
              <a:ext cx="1219200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9" name="スライド番号プレースホルダー 8">
            <a:extLst>
              <a:ext uri="{FF2B5EF4-FFF2-40B4-BE49-F238E27FC236}">
                <a16:creationId xmlns:a16="http://schemas.microsoft.com/office/drawing/2014/main" id="{3884217E-0882-4841-A5FE-E1A421C631FE}"/>
              </a:ext>
            </a:extLst>
          </p:cNvPr>
          <p:cNvSpPr>
            <a:spLocks noGrp="1"/>
          </p:cNvSpPr>
          <p:nvPr>
            <p:ph type="sldNum" sz="quarter" idx="12"/>
          </p:nvPr>
        </p:nvSpPr>
        <p:spPr/>
        <p:txBody>
          <a:bodyPr/>
          <a:lstStyle/>
          <a:p>
            <a:fld id="{F6752817-367D-4B3C-AFA9-FE497ACEDC07}" type="slidenum">
              <a:rPr kumimoji="1" lang="ja-JP" altLang="en-US" smtClean="0"/>
              <a:t>32</a:t>
            </a:fld>
            <a:endParaRPr kumimoji="1" lang="ja-JP" altLang="en-US" dirty="0"/>
          </a:p>
        </p:txBody>
      </p:sp>
      <p:pic>
        <p:nvPicPr>
          <p:cNvPr id="10" name="図 9">
            <a:extLst>
              <a:ext uri="{FF2B5EF4-FFF2-40B4-BE49-F238E27FC236}">
                <a16:creationId xmlns:a16="http://schemas.microsoft.com/office/drawing/2014/main" id="{CFBD07A1-DDEC-47E2-8B3D-AC8D033C7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295" y="109494"/>
            <a:ext cx="1610450" cy="237460"/>
          </a:xfrm>
          <a:prstGeom prst="rect">
            <a:avLst/>
          </a:prstGeom>
        </p:spPr>
      </p:pic>
      <p:sp>
        <p:nvSpPr>
          <p:cNvPr id="13" name="テキスト ボックス 12">
            <a:extLst>
              <a:ext uri="{FF2B5EF4-FFF2-40B4-BE49-F238E27FC236}">
                <a16:creationId xmlns:a16="http://schemas.microsoft.com/office/drawing/2014/main" id="{07215654-37A7-4BB0-AC8F-C57F6D932216}"/>
              </a:ext>
            </a:extLst>
          </p:cNvPr>
          <p:cNvSpPr txBox="1"/>
          <p:nvPr/>
        </p:nvSpPr>
        <p:spPr>
          <a:xfrm>
            <a:off x="2587612" y="1149017"/>
            <a:ext cx="4663440"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ピーチジョン上海様</a:t>
            </a:r>
            <a:endParaRPr kumimoji="1" lang="ja-JP" altLang="en-US" sz="28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2FB5F64-5CE6-4677-B2DC-D77CBCA4498D}"/>
              </a:ext>
            </a:extLst>
          </p:cNvPr>
          <p:cNvSpPr txBox="1"/>
          <p:nvPr/>
        </p:nvSpPr>
        <p:spPr>
          <a:xfrm>
            <a:off x="686590" y="1949191"/>
            <a:ext cx="11023058" cy="707886"/>
          </a:xfrm>
          <a:prstGeom prst="rect">
            <a:avLst/>
          </a:prstGeom>
          <a:noFill/>
        </p:spPr>
        <p:txBody>
          <a:bodyPr wrap="square" rtlCol="0">
            <a:spAutoFit/>
          </a:bodyPr>
          <a:lstStyle/>
          <a:p>
            <a:r>
              <a:rPr lang="ja-JP" altLang="en-US" sz="2000" dirty="0"/>
              <a:t>中国国内の店舗と</a:t>
            </a:r>
            <a:r>
              <a:rPr lang="en-US" altLang="ja-JP" sz="2000" dirty="0"/>
              <a:t>EC</a:t>
            </a:r>
            <a:r>
              <a:rPr lang="ja-JP" altLang="en-US" sz="2000" dirty="0"/>
              <a:t>サイトでの販売促進のためのコラボレーション企画を実施。</a:t>
            </a:r>
            <a:endParaRPr lang="en-US" altLang="ja-JP" sz="2000" dirty="0"/>
          </a:p>
          <a:p>
            <a:r>
              <a:rPr lang="ja-JP" altLang="en-US" sz="2000" dirty="0"/>
              <a:t>日本ブランドという認知を広げるためにキズナアイと日本人モデルを起用。</a:t>
            </a:r>
            <a:endParaRPr lang="en-US" altLang="ja-JP" sz="2000" dirty="0"/>
          </a:p>
        </p:txBody>
      </p:sp>
      <p:pic>
        <p:nvPicPr>
          <p:cNvPr id="6" name="図 5" descr="挿絵 が含まれている画像&#10;&#10;自動的に生成された説明">
            <a:extLst>
              <a:ext uri="{FF2B5EF4-FFF2-40B4-BE49-F238E27FC236}">
                <a16:creationId xmlns:a16="http://schemas.microsoft.com/office/drawing/2014/main" id="{77A902F9-2350-40B8-A520-6B6EB0FE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200" y="727164"/>
            <a:ext cx="1101634" cy="1101634"/>
          </a:xfrm>
          <a:prstGeom prst="rect">
            <a:avLst/>
          </a:prstGeom>
        </p:spPr>
      </p:pic>
      <p:sp>
        <p:nvSpPr>
          <p:cNvPr id="21" name="テキスト ボックス 20">
            <a:extLst>
              <a:ext uri="{FF2B5EF4-FFF2-40B4-BE49-F238E27FC236}">
                <a16:creationId xmlns:a16="http://schemas.microsoft.com/office/drawing/2014/main" id="{4AE74859-3362-4953-A3D7-3C67B196287C}"/>
              </a:ext>
            </a:extLst>
          </p:cNvPr>
          <p:cNvSpPr txBox="1"/>
          <p:nvPr/>
        </p:nvSpPr>
        <p:spPr>
          <a:xfrm>
            <a:off x="318478" y="2723924"/>
            <a:ext cx="2972586" cy="307777"/>
          </a:xfrm>
          <a:prstGeom prst="rect">
            <a:avLst/>
          </a:prstGeom>
          <a:noFill/>
        </p:spPr>
        <p:txBody>
          <a:bodyPr wrap="square" rtlCol="0">
            <a:spAutoFit/>
          </a:bodyPr>
          <a:lstStyle/>
          <a:p>
            <a:r>
              <a:rPr kumimoji="1" lang="en-US" altLang="ja-JP" sz="1400" dirty="0">
                <a:ea typeface="Meiryo UI" panose="020B0604030504040204" pitchFamily="50" charset="-128"/>
              </a:rPr>
              <a:t>【 PEACH JOHN </a:t>
            </a:r>
            <a:r>
              <a:rPr kumimoji="1" lang="ja-JP" altLang="en-US" sz="1400" dirty="0">
                <a:ea typeface="Meiryo UI" panose="020B0604030504040204" pitchFamily="50" charset="-128"/>
              </a:rPr>
              <a:t>天猫店</a:t>
            </a:r>
            <a:r>
              <a:rPr kumimoji="1" lang="en-US" altLang="ja-JP" sz="1400" dirty="0">
                <a:ea typeface="Meiryo UI" panose="020B0604030504040204" pitchFamily="50" charset="-128"/>
              </a:rPr>
              <a:t>】</a:t>
            </a:r>
            <a:r>
              <a:rPr kumimoji="1" lang="ja-JP" altLang="en-US" sz="1400" dirty="0">
                <a:ea typeface="Meiryo UI" panose="020B0604030504040204" pitchFamily="50" charset="-128"/>
              </a:rPr>
              <a:t>　</a:t>
            </a:r>
          </a:p>
        </p:txBody>
      </p:sp>
      <p:pic>
        <p:nvPicPr>
          <p:cNvPr id="25" name="図 24" descr="スクリーンショット が含まれている画像&#10;&#10;自動的に生成された説明">
            <a:extLst>
              <a:ext uri="{FF2B5EF4-FFF2-40B4-BE49-F238E27FC236}">
                <a16:creationId xmlns:a16="http://schemas.microsoft.com/office/drawing/2014/main" id="{F55CD2F7-F779-4606-B3C8-3B0FADCC38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6020" y="3117361"/>
            <a:ext cx="1851531" cy="3293255"/>
          </a:xfrm>
          <a:prstGeom prst="rect">
            <a:avLst/>
          </a:prstGeom>
          <a:ln>
            <a:noFill/>
          </a:ln>
          <a:effectLst/>
        </p:spPr>
      </p:pic>
      <p:sp>
        <p:nvSpPr>
          <p:cNvPr id="26" name="テキスト ボックス 25">
            <a:extLst>
              <a:ext uri="{FF2B5EF4-FFF2-40B4-BE49-F238E27FC236}">
                <a16:creationId xmlns:a16="http://schemas.microsoft.com/office/drawing/2014/main" id="{65C58E07-CA02-4589-A933-91DD4DDF957D}"/>
              </a:ext>
            </a:extLst>
          </p:cNvPr>
          <p:cNvSpPr txBox="1"/>
          <p:nvPr/>
        </p:nvSpPr>
        <p:spPr>
          <a:xfrm>
            <a:off x="4479424" y="2741683"/>
            <a:ext cx="3961466" cy="307777"/>
          </a:xfrm>
          <a:prstGeom prst="rect">
            <a:avLst/>
          </a:prstGeom>
          <a:noFill/>
        </p:spPr>
        <p:txBody>
          <a:bodyPr wrap="square" rtlCol="0">
            <a:spAutoFit/>
          </a:bodyPr>
          <a:lstStyle/>
          <a:p>
            <a:r>
              <a:rPr kumimoji="1" lang="en-US" altLang="ja-JP" sz="1400" dirty="0">
                <a:ea typeface="Meiryo UI" panose="020B0604030504040204" pitchFamily="50" charset="-128"/>
              </a:rPr>
              <a:t>【</a:t>
            </a:r>
            <a:r>
              <a:rPr kumimoji="1" lang="ja-JP" altLang="en-US" sz="1400" dirty="0">
                <a:ea typeface="Meiryo UI" panose="020B0604030504040204" pitchFamily="50" charset="-128"/>
              </a:rPr>
              <a:t>微淘　公式アカウント</a:t>
            </a:r>
            <a:r>
              <a:rPr kumimoji="1" lang="en-US" altLang="ja-JP" sz="1400" dirty="0">
                <a:ea typeface="Meiryo UI" panose="020B0604030504040204" pitchFamily="50" charset="-128"/>
              </a:rPr>
              <a:t> 】</a:t>
            </a:r>
            <a:r>
              <a:rPr kumimoji="1" lang="ja-JP" altLang="en-US" sz="1400" dirty="0">
                <a:ea typeface="Meiryo UI" panose="020B0604030504040204" pitchFamily="50" charset="-128"/>
              </a:rPr>
              <a:t>　</a:t>
            </a:r>
          </a:p>
        </p:txBody>
      </p:sp>
      <p:sp>
        <p:nvSpPr>
          <p:cNvPr id="27" name="テキスト ボックス 26">
            <a:extLst>
              <a:ext uri="{FF2B5EF4-FFF2-40B4-BE49-F238E27FC236}">
                <a16:creationId xmlns:a16="http://schemas.microsoft.com/office/drawing/2014/main" id="{355C338C-6167-4BC9-96F5-10055ED9CE42}"/>
              </a:ext>
            </a:extLst>
          </p:cNvPr>
          <p:cNvSpPr txBox="1"/>
          <p:nvPr/>
        </p:nvSpPr>
        <p:spPr>
          <a:xfrm>
            <a:off x="6717614" y="2759437"/>
            <a:ext cx="3961466" cy="307777"/>
          </a:xfrm>
          <a:prstGeom prst="rect">
            <a:avLst/>
          </a:prstGeom>
          <a:noFill/>
        </p:spPr>
        <p:txBody>
          <a:bodyPr wrap="square" rtlCol="0">
            <a:spAutoFit/>
          </a:bodyPr>
          <a:lstStyle/>
          <a:p>
            <a:r>
              <a:rPr kumimoji="1" lang="en-US" altLang="ja-JP" sz="1400" dirty="0">
                <a:ea typeface="Meiryo UI" panose="020B0604030504040204" pitchFamily="50" charset="-128"/>
              </a:rPr>
              <a:t>【 </a:t>
            </a:r>
            <a:r>
              <a:rPr kumimoji="1" lang="ja-JP" altLang="en-US" sz="1400" dirty="0">
                <a:ea typeface="Meiryo UI" panose="020B0604030504040204" pitchFamily="50" charset="-128"/>
              </a:rPr>
              <a:t>微博　公式アカウント</a:t>
            </a:r>
            <a:r>
              <a:rPr kumimoji="1" lang="en-US" altLang="ja-JP" sz="1400" dirty="0">
                <a:ea typeface="Meiryo UI" panose="020B0604030504040204" pitchFamily="50" charset="-128"/>
              </a:rPr>
              <a:t> 】</a:t>
            </a:r>
            <a:r>
              <a:rPr kumimoji="1" lang="ja-JP" altLang="en-US" sz="1400" dirty="0">
                <a:ea typeface="Meiryo UI" panose="020B0604030504040204" pitchFamily="50" charset="-128"/>
              </a:rPr>
              <a:t>　</a:t>
            </a:r>
          </a:p>
        </p:txBody>
      </p:sp>
      <p:pic>
        <p:nvPicPr>
          <p:cNvPr id="28" name="図 27" descr="スクリーンショット が含まれている画像&#10;&#10;自動的に生成された説明">
            <a:extLst>
              <a:ext uri="{FF2B5EF4-FFF2-40B4-BE49-F238E27FC236}">
                <a16:creationId xmlns:a16="http://schemas.microsoft.com/office/drawing/2014/main" id="{961C10C4-F880-43D3-9731-41DDD67D0C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5897" y="3125184"/>
            <a:ext cx="2442741" cy="3268749"/>
          </a:xfrm>
          <a:prstGeom prst="rect">
            <a:avLst/>
          </a:prstGeom>
          <a:ln>
            <a:noFill/>
          </a:ln>
          <a:effectLst/>
        </p:spPr>
      </p:pic>
      <p:pic>
        <p:nvPicPr>
          <p:cNvPr id="29" name="図 28">
            <a:extLst>
              <a:ext uri="{FF2B5EF4-FFF2-40B4-BE49-F238E27FC236}">
                <a16:creationId xmlns:a16="http://schemas.microsoft.com/office/drawing/2014/main" id="{810E8797-FEE4-445A-A5D5-36E9F0001EF4}"/>
              </a:ext>
            </a:extLst>
          </p:cNvPr>
          <p:cNvPicPr>
            <a:picLocks noChangeAspect="1"/>
          </p:cNvPicPr>
          <p:nvPr/>
        </p:nvPicPr>
        <p:blipFill rotWithShape="1">
          <a:blip r:embed="rId8" cstate="print"/>
          <a:srcRect l="18354" t="15233" r="72150" b="23475"/>
          <a:stretch/>
        </p:blipFill>
        <p:spPr>
          <a:xfrm>
            <a:off x="9752450" y="3117361"/>
            <a:ext cx="1769578" cy="3212474"/>
          </a:xfrm>
          <a:prstGeom prst="rect">
            <a:avLst/>
          </a:prstGeom>
          <a:ln>
            <a:noFill/>
          </a:ln>
          <a:effectLst/>
        </p:spPr>
      </p:pic>
      <p:sp>
        <p:nvSpPr>
          <p:cNvPr id="30" name="テキスト ボックス 29">
            <a:extLst>
              <a:ext uri="{FF2B5EF4-FFF2-40B4-BE49-F238E27FC236}">
                <a16:creationId xmlns:a16="http://schemas.microsoft.com/office/drawing/2014/main" id="{3FEF7FD6-2CF5-4F6F-90CB-D1DA6E66C376}"/>
              </a:ext>
            </a:extLst>
          </p:cNvPr>
          <p:cNvSpPr txBox="1"/>
          <p:nvPr/>
        </p:nvSpPr>
        <p:spPr>
          <a:xfrm>
            <a:off x="9681631" y="2756324"/>
            <a:ext cx="2510369" cy="307777"/>
          </a:xfrm>
          <a:prstGeom prst="rect">
            <a:avLst/>
          </a:prstGeom>
          <a:noFill/>
        </p:spPr>
        <p:txBody>
          <a:bodyPr wrap="square" rtlCol="0">
            <a:spAutoFit/>
          </a:bodyPr>
          <a:lstStyle/>
          <a:p>
            <a:r>
              <a:rPr kumimoji="1" lang="en-US" altLang="ja-JP" sz="1400" dirty="0">
                <a:ea typeface="Meiryo UI" panose="020B0604030504040204" pitchFamily="50" charset="-128"/>
              </a:rPr>
              <a:t>【</a:t>
            </a:r>
            <a:r>
              <a:rPr kumimoji="1" lang="ja-JP" altLang="en-US" sz="1400" dirty="0">
                <a:ea typeface="Meiryo UI" panose="020B0604030504040204" pitchFamily="50" charset="-128"/>
              </a:rPr>
              <a:t>微信  公式アカウント</a:t>
            </a:r>
            <a:r>
              <a:rPr kumimoji="1" lang="en-US" altLang="ja-JP" sz="1400" dirty="0">
                <a:ea typeface="Meiryo UI" panose="020B0604030504040204" pitchFamily="50" charset="-128"/>
              </a:rPr>
              <a:t>】</a:t>
            </a:r>
            <a:r>
              <a:rPr kumimoji="1" lang="ja-JP" altLang="en-US" sz="1400" dirty="0">
                <a:ea typeface="Meiryo UI" panose="020B0604030504040204" pitchFamily="50" charset="-128"/>
              </a:rPr>
              <a:t>　</a:t>
            </a:r>
          </a:p>
        </p:txBody>
      </p:sp>
      <p:pic>
        <p:nvPicPr>
          <p:cNvPr id="22" name="図 21">
            <a:extLst>
              <a:ext uri="{FF2B5EF4-FFF2-40B4-BE49-F238E27FC236}">
                <a16:creationId xmlns:a16="http://schemas.microsoft.com/office/drawing/2014/main" id="{C72D502A-58CC-4F18-9EAE-A843B32B8A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3017"/>
          <a:stretch/>
        </p:blipFill>
        <p:spPr>
          <a:xfrm>
            <a:off x="381283" y="3543324"/>
            <a:ext cx="3810708" cy="3314676"/>
          </a:xfrm>
          <a:prstGeom prst="rect">
            <a:avLst/>
          </a:prstGeom>
        </p:spPr>
      </p:pic>
    </p:spTree>
    <p:extLst>
      <p:ext uri="{BB962C8B-B14F-4D97-AF65-F5344CB8AC3E}">
        <p14:creationId xmlns:p14="http://schemas.microsoft.com/office/powerpoint/2010/main" val="1999286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7B340317-860A-4AFD-ABAF-7239E2D23E4E}"/>
              </a:ext>
            </a:extLst>
          </p:cNvPr>
          <p:cNvCxnSpPr/>
          <p:nvPr/>
        </p:nvCxnSpPr>
        <p:spPr>
          <a:xfrm>
            <a:off x="0" y="464066"/>
            <a:ext cx="12192000"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日付プレースホルダー 7">
            <a:extLst>
              <a:ext uri="{FF2B5EF4-FFF2-40B4-BE49-F238E27FC236}">
                <a16:creationId xmlns:a16="http://schemas.microsoft.com/office/drawing/2014/main" id="{9E38D979-CABC-4B98-BD80-CC8F9D466FE8}"/>
              </a:ext>
            </a:extLst>
          </p:cNvPr>
          <p:cNvSpPr>
            <a:spLocks noGrp="1"/>
          </p:cNvSpPr>
          <p:nvPr>
            <p:ph type="dt" sz="half" idx="10"/>
          </p:nvPr>
        </p:nvSpPr>
        <p:spPr>
          <a:xfrm>
            <a:off x="0" y="6492875"/>
            <a:ext cx="4115540" cy="365125"/>
          </a:xfrm>
        </p:spPr>
        <p:txBody>
          <a:bodyPr/>
          <a:lstStyle/>
          <a:p>
            <a:r>
              <a:rPr lang="en-US" altLang="ja-JP" dirty="0" err="1"/>
              <a:t>Copyright©ENJOY</a:t>
            </a:r>
            <a:r>
              <a:rPr lang="en-US" altLang="ja-JP" dirty="0"/>
              <a:t> JAPAN Inc All rights reserved.</a:t>
            </a:r>
            <a:endParaRPr kumimoji="1" lang="ja-JP" altLang="en-US" dirty="0"/>
          </a:p>
        </p:txBody>
      </p:sp>
      <p:sp>
        <p:nvSpPr>
          <p:cNvPr id="9" name="スライド番号プレースホルダー 8">
            <a:extLst>
              <a:ext uri="{FF2B5EF4-FFF2-40B4-BE49-F238E27FC236}">
                <a16:creationId xmlns:a16="http://schemas.microsoft.com/office/drawing/2014/main" id="{3884217E-0882-4841-A5FE-E1A421C631FE}"/>
              </a:ext>
            </a:extLst>
          </p:cNvPr>
          <p:cNvSpPr>
            <a:spLocks noGrp="1"/>
          </p:cNvSpPr>
          <p:nvPr>
            <p:ph type="sldNum" sz="quarter" idx="12"/>
          </p:nvPr>
        </p:nvSpPr>
        <p:spPr/>
        <p:txBody>
          <a:bodyPr/>
          <a:lstStyle/>
          <a:p>
            <a:fld id="{F6752817-367D-4B3C-AFA9-FE497ACEDC07}" type="slidenum">
              <a:rPr kumimoji="1" lang="ja-JP" altLang="en-US" smtClean="0"/>
              <a:t>33</a:t>
            </a:fld>
            <a:endParaRPr kumimoji="1" lang="ja-JP" altLang="en-US" dirty="0"/>
          </a:p>
        </p:txBody>
      </p:sp>
      <p:pic>
        <p:nvPicPr>
          <p:cNvPr id="10" name="図 9">
            <a:extLst>
              <a:ext uri="{FF2B5EF4-FFF2-40B4-BE49-F238E27FC236}">
                <a16:creationId xmlns:a16="http://schemas.microsoft.com/office/drawing/2014/main" id="{CFBD07A1-DDEC-47E2-8B3D-AC8D033C7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295" y="109494"/>
            <a:ext cx="1610450" cy="237460"/>
          </a:xfrm>
          <a:prstGeom prst="rect">
            <a:avLst/>
          </a:prstGeom>
        </p:spPr>
      </p:pic>
      <p:sp>
        <p:nvSpPr>
          <p:cNvPr id="15" name="テキスト ボックス 14">
            <a:extLst>
              <a:ext uri="{FF2B5EF4-FFF2-40B4-BE49-F238E27FC236}">
                <a16:creationId xmlns:a16="http://schemas.microsoft.com/office/drawing/2014/main" id="{0C8CE109-6F6F-45CD-8BE2-C498F10B78F1}"/>
              </a:ext>
            </a:extLst>
          </p:cNvPr>
          <p:cNvSpPr txBox="1"/>
          <p:nvPr/>
        </p:nvSpPr>
        <p:spPr>
          <a:xfrm>
            <a:off x="1432560" y="1209659"/>
            <a:ext cx="9326880" cy="523220"/>
          </a:xfrm>
          <a:prstGeom prst="rect">
            <a:avLst/>
          </a:prstGeom>
          <a:noFill/>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中国マーケティングに関するお悩みをご相談下さい</a:t>
            </a:r>
          </a:p>
        </p:txBody>
      </p:sp>
      <p:cxnSp>
        <p:nvCxnSpPr>
          <p:cNvPr id="16" name="直線コネクタ 15">
            <a:extLst>
              <a:ext uri="{FF2B5EF4-FFF2-40B4-BE49-F238E27FC236}">
                <a16:creationId xmlns:a16="http://schemas.microsoft.com/office/drawing/2014/main" id="{FBDE61C5-6A2A-4C2A-9435-504D02BD98C4}"/>
              </a:ext>
            </a:extLst>
          </p:cNvPr>
          <p:cNvCxnSpPr>
            <a:cxnSpLocks/>
          </p:cNvCxnSpPr>
          <p:nvPr/>
        </p:nvCxnSpPr>
        <p:spPr>
          <a:xfrm>
            <a:off x="1871003" y="1748732"/>
            <a:ext cx="83702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EEB2FDC-E3E3-41F3-85B5-8119FDCF0F3B}"/>
              </a:ext>
            </a:extLst>
          </p:cNvPr>
          <p:cNvSpPr txBox="1"/>
          <p:nvPr/>
        </p:nvSpPr>
        <p:spPr>
          <a:xfrm>
            <a:off x="1430216" y="2009174"/>
            <a:ext cx="9326880" cy="888705"/>
          </a:xfrm>
          <a:prstGeom prst="rect">
            <a:avLst/>
          </a:prstGeom>
          <a:noFill/>
        </p:spPr>
        <p:txBody>
          <a:bodyPr wrap="square" rtlCol="0">
            <a:spAutoFit/>
          </a:bodyPr>
          <a:lstStyle/>
          <a:p>
            <a:pPr>
              <a:lnSpc>
                <a:spcPct val="150000"/>
              </a:lnSpc>
            </a:pPr>
            <a:r>
              <a:rPr lang="ja-JP" altLang="en-US" dirty="0">
                <a:latin typeface="メイリオ" panose="020B0604030504040204" pitchFamily="50" charset="-128"/>
                <a:ea typeface="メイリオ" panose="020B0604030504040204" pitchFamily="50" charset="-128"/>
              </a:rPr>
              <a:t>訪日インバウンド、越境</a:t>
            </a:r>
            <a:r>
              <a:rPr lang="en-US" altLang="ja-JP" dirty="0">
                <a:latin typeface="メイリオ" panose="020B0604030504040204" pitchFamily="50" charset="-128"/>
                <a:ea typeface="メイリオ" panose="020B0604030504040204" pitchFamily="50" charset="-128"/>
              </a:rPr>
              <a:t>EC</a:t>
            </a:r>
            <a:r>
              <a:rPr lang="ja-JP" altLang="en-US" dirty="0">
                <a:latin typeface="メイリオ" panose="020B0604030504040204" pitchFamily="50" charset="-128"/>
                <a:ea typeface="メイリオ" panose="020B0604030504040204" pitchFamily="50" charset="-128"/>
              </a:rPr>
              <a:t>などの中国向けマーケティング戦略や方向性に関するお悩み、</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中国での売上を拡大したいといった施策に関するお悩み等、まずはお気軽にご相談下さい</a:t>
            </a:r>
            <a:endParaRPr lang="en-US" altLang="ja-JP" dirty="0">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52A15BCF-FF83-4426-9227-ED45E22C86F8}"/>
              </a:ext>
            </a:extLst>
          </p:cNvPr>
          <p:cNvSpPr/>
          <p:nvPr/>
        </p:nvSpPr>
        <p:spPr>
          <a:xfrm>
            <a:off x="1400563" y="3087479"/>
            <a:ext cx="9356533" cy="21947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algn="ctr">
              <a:spcAft>
                <a:spcPts val="400"/>
              </a:spcAft>
            </a:pP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spcAft>
                <a:spcPts val="400"/>
              </a:spcAft>
            </a:pPr>
            <a:r>
              <a:rPr lang="ja-JP" altLang="en-US" sz="2000" dirty="0">
                <a:solidFill>
                  <a:schemeClr val="tx1"/>
                </a:solidFill>
                <a:latin typeface="メイリオ" panose="020B0604030504040204" pitchFamily="50" charset="-128"/>
                <a:ea typeface="メイリオ" panose="020B0604030504040204" pitchFamily="50" charset="-128"/>
              </a:rPr>
              <a:t>電話　 　</a:t>
            </a:r>
            <a:r>
              <a:rPr lang="en-US" altLang="ja-JP" sz="2000" dirty="0">
                <a:solidFill>
                  <a:schemeClr val="tx1"/>
                </a:solidFill>
                <a:latin typeface="メイリオ" panose="020B0604030504040204" pitchFamily="50" charset="-128"/>
                <a:ea typeface="メイリオ" panose="020B0604030504040204" pitchFamily="50" charset="-128"/>
              </a:rPr>
              <a:t>03-6380-1930</a:t>
            </a:r>
          </a:p>
          <a:p>
            <a:pPr algn="ctr">
              <a:spcAft>
                <a:spcPts val="400"/>
              </a:spcAft>
            </a:pPr>
            <a:r>
              <a:rPr lang="en-US" altLang="ja-JP" sz="2000" dirty="0">
                <a:solidFill>
                  <a:schemeClr val="tx1"/>
                </a:solidFill>
                <a:latin typeface="メイリオ" panose="020B0604030504040204" pitchFamily="50" charset="-128"/>
                <a:ea typeface="メイリオ" panose="020B0604030504040204" pitchFamily="50" charset="-128"/>
              </a:rPr>
              <a:t>E-mail</a:t>
            </a:r>
            <a:r>
              <a:rPr lang="ja-JP" altLang="en-US" sz="2000" dirty="0">
                <a:solidFill>
                  <a:schemeClr val="tx1"/>
                </a:solidFill>
                <a:latin typeface="メイリオ" panose="020B0604030504040204" pitchFamily="50" charset="-128"/>
                <a:ea typeface="メイリオ" panose="020B0604030504040204" pitchFamily="50" charset="-128"/>
              </a:rPr>
              <a:t>　</a:t>
            </a:r>
            <a:r>
              <a:rPr lang="en-US" altLang="ja-JP" sz="2000" dirty="0">
                <a:solidFill>
                  <a:schemeClr val="tx1"/>
                </a:solidFill>
                <a:latin typeface="メイリオ" panose="020B0604030504040204" pitchFamily="50" charset="-128"/>
                <a:ea typeface="メイリオ" panose="020B0604030504040204" pitchFamily="50" charset="-128"/>
                <a:hlinkClick r:id="rId3"/>
              </a:rPr>
              <a:t>info@enjoy-japan.jp</a:t>
            </a:r>
            <a:endParaRPr lang="en-US" altLang="ja-JP" sz="2000" dirty="0">
              <a:solidFill>
                <a:schemeClr val="tx1"/>
              </a:solidFill>
              <a:latin typeface="メイリオ" panose="020B0604030504040204" pitchFamily="50" charset="-128"/>
              <a:ea typeface="メイリオ" panose="020B0604030504040204" pitchFamily="50" charset="-128"/>
            </a:endParaRPr>
          </a:p>
          <a:p>
            <a:pPr algn="ctr">
              <a:spcAft>
                <a:spcPts val="400"/>
              </a:spcAft>
            </a:pPr>
            <a:endParaRPr kumimoji="1" lang="en-US" altLang="ja-JP" sz="1100" dirty="0">
              <a:solidFill>
                <a:schemeClr val="tx1"/>
              </a:solidFill>
              <a:latin typeface="メイリオ" panose="020B0604030504040204" pitchFamily="50" charset="-128"/>
              <a:ea typeface="メイリオ" panose="020B0604030504040204" pitchFamily="50" charset="-128"/>
            </a:endParaRPr>
          </a:p>
          <a:p>
            <a:pPr algn="ctr">
              <a:spcAft>
                <a:spcPts val="400"/>
              </a:spcAft>
            </a:pP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テレワーク推進中のため、お電話は繋がらない場合がございます。</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spcAft>
                <a:spcPts val="400"/>
              </a:spcAft>
            </a:pPr>
            <a:r>
              <a:rPr kumimoji="1" lang="ja-JP" altLang="en-US" sz="1200" dirty="0">
                <a:solidFill>
                  <a:schemeClr val="tx1"/>
                </a:solidFill>
                <a:latin typeface="メイリオ" panose="020B0604030504040204" pitchFamily="50" charset="-128"/>
                <a:ea typeface="メイリオ" panose="020B0604030504040204" pitchFamily="50" charset="-128"/>
              </a:rPr>
              <a:t>メールでのお問い合わせは、会社名、氏名、電話番号、ご相談内容を明記の上、ご連絡下さい。</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spcAft>
                <a:spcPts val="400"/>
              </a:spcAft>
            </a:pPr>
            <a:r>
              <a:rPr lang="ja-JP" altLang="en-US" sz="1200" dirty="0">
                <a:solidFill>
                  <a:schemeClr val="tx1"/>
                </a:solidFill>
                <a:latin typeface="メイリオ" panose="020B0604030504040204" pitchFamily="50" charset="-128"/>
                <a:ea typeface="メイリオ" panose="020B0604030504040204" pitchFamily="50" charset="-128"/>
              </a:rPr>
              <a:t>担当者がご相談内容について返信いたします。</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9602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7" name="テキスト ボックス 6">
            <a:extLst>
              <a:ext uri="{FF2B5EF4-FFF2-40B4-BE49-F238E27FC236}">
                <a16:creationId xmlns:a16="http://schemas.microsoft.com/office/drawing/2014/main" id="{79853BD9-9B1E-43B0-9BDD-5C7562C8DCE0}"/>
              </a:ext>
            </a:extLst>
          </p:cNvPr>
          <p:cNvSpPr txBox="1"/>
          <p:nvPr/>
        </p:nvSpPr>
        <p:spPr>
          <a:xfrm>
            <a:off x="97396" y="64892"/>
            <a:ext cx="6096000" cy="369332"/>
          </a:xfrm>
          <a:prstGeom prst="rect">
            <a:avLst/>
          </a:prstGeom>
          <a:noFill/>
        </p:spPr>
        <p:txBody>
          <a:bodyPr wrap="square">
            <a:spAutoFit/>
          </a:bodyPr>
          <a:lstStyle/>
          <a:p>
            <a:pPr algn="just"/>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中国</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主要</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SNS】2021</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9</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MAU</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日付プレースホルダー 4">
            <a:extLst>
              <a:ext uri="{FF2B5EF4-FFF2-40B4-BE49-F238E27FC236}">
                <a16:creationId xmlns:a16="http://schemas.microsoft.com/office/drawing/2014/main" id="{04809BFA-C383-4E42-9E29-39145F2B8216}"/>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1" name="図 10">
            <a:extLst>
              <a:ext uri="{FF2B5EF4-FFF2-40B4-BE49-F238E27FC236}">
                <a16:creationId xmlns:a16="http://schemas.microsoft.com/office/drawing/2014/main" id="{024365DF-76A2-45AA-B0BB-F4AF49B43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641" y="775397"/>
            <a:ext cx="8205924" cy="5464299"/>
          </a:xfrm>
          <a:prstGeom prst="rect">
            <a:avLst/>
          </a:prstGeom>
        </p:spPr>
      </p:pic>
    </p:spTree>
    <p:extLst>
      <p:ext uri="{BB962C8B-B14F-4D97-AF65-F5344CB8AC3E}">
        <p14:creationId xmlns:p14="http://schemas.microsoft.com/office/powerpoint/2010/main" val="478790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60311D5-2EBF-46DB-B5B3-7EF338B5D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703" y="775397"/>
            <a:ext cx="8203969" cy="5474245"/>
          </a:xfrm>
          <a:prstGeom prst="rect">
            <a:avLst/>
          </a:prstGeom>
        </p:spPr>
      </p:pic>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8" name="テキスト ボックス 7">
            <a:extLst>
              <a:ext uri="{FF2B5EF4-FFF2-40B4-BE49-F238E27FC236}">
                <a16:creationId xmlns:a16="http://schemas.microsoft.com/office/drawing/2014/main" id="{28AC6C90-0C73-4223-9355-8FFA014D1D44}"/>
              </a:ext>
            </a:extLst>
          </p:cNvPr>
          <p:cNvSpPr txBox="1"/>
          <p:nvPr/>
        </p:nvSpPr>
        <p:spPr>
          <a:xfrm>
            <a:off x="171297" y="120144"/>
            <a:ext cx="6096000"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小紅書（</a:t>
            </a: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RED</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9" name="図 8">
            <a:extLst>
              <a:ext uri="{FF2B5EF4-FFF2-40B4-BE49-F238E27FC236}">
                <a16:creationId xmlns:a16="http://schemas.microsoft.com/office/drawing/2014/main" id="{89A4F85D-F0C0-45C7-9D53-97E8ADCC303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4426" y="120144"/>
            <a:ext cx="321037" cy="333590"/>
          </a:xfrm>
          <a:prstGeom prst="rect">
            <a:avLst/>
          </a:prstGeom>
          <a:noFill/>
          <a:ln>
            <a:noFill/>
          </a:ln>
        </p:spPr>
      </p:pic>
      <p:sp>
        <p:nvSpPr>
          <p:cNvPr id="11" name="日付プレースホルダー 4">
            <a:extLst>
              <a:ext uri="{FF2B5EF4-FFF2-40B4-BE49-F238E27FC236}">
                <a16:creationId xmlns:a16="http://schemas.microsoft.com/office/drawing/2014/main" id="{DCBBB0E7-6B42-467E-9272-54DFFDB70238}"/>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3" name="テキスト ボックス 12">
            <a:extLst>
              <a:ext uri="{FF2B5EF4-FFF2-40B4-BE49-F238E27FC236}">
                <a16:creationId xmlns:a16="http://schemas.microsoft.com/office/drawing/2014/main" id="{6CE945CE-795E-4D99-A235-F07A81A6FE0E}"/>
              </a:ext>
            </a:extLst>
          </p:cNvPr>
          <p:cNvSpPr txBox="1"/>
          <p:nvPr/>
        </p:nvSpPr>
        <p:spPr>
          <a:xfrm>
            <a:off x="7237107" y="6203312"/>
            <a:ext cx="5149092" cy="553998"/>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http://www.woshipm.com/evaluating/1748191.html</a:t>
            </a:r>
          </a:p>
          <a:p>
            <a:r>
              <a:rPr lang="en-US" altLang="ja-JP" sz="1000" dirty="0">
                <a:latin typeface="Meiryo UI" panose="020B0604030504040204" pitchFamily="50" charset="-128"/>
                <a:ea typeface="Meiryo UI" panose="020B0604030504040204" pitchFamily="50" charset="-128"/>
              </a:rPr>
              <a:t>(https://doc.mbalib.com/view/8ccde09561f1ae305a8a812cc7fe0a9b.html)</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https://www.jianshu.com/p/b74ba20abea0</a:t>
            </a:r>
          </a:p>
        </p:txBody>
      </p:sp>
    </p:spTree>
    <p:extLst>
      <p:ext uri="{BB962C8B-B14F-4D97-AF65-F5344CB8AC3E}">
        <p14:creationId xmlns:p14="http://schemas.microsoft.com/office/powerpoint/2010/main" val="26586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pic>
        <p:nvPicPr>
          <p:cNvPr id="9" name="図 8">
            <a:extLst>
              <a:ext uri="{FF2B5EF4-FFF2-40B4-BE49-F238E27FC236}">
                <a16:creationId xmlns:a16="http://schemas.microsoft.com/office/drawing/2014/main" id="{89A4F85D-F0C0-45C7-9D53-97E8ADCC30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7495" y="100634"/>
            <a:ext cx="321037" cy="333590"/>
          </a:xfrm>
          <a:prstGeom prst="rect">
            <a:avLst/>
          </a:prstGeom>
          <a:noFill/>
          <a:ln>
            <a:noFill/>
          </a:ln>
        </p:spPr>
      </p:pic>
      <p:sp>
        <p:nvSpPr>
          <p:cNvPr id="11" name="テキスト ボックス 10">
            <a:extLst>
              <a:ext uri="{FF2B5EF4-FFF2-40B4-BE49-F238E27FC236}">
                <a16:creationId xmlns:a16="http://schemas.microsoft.com/office/drawing/2014/main" id="{7A8F8168-22E2-4EE7-924C-86E83637E9BB}"/>
              </a:ext>
            </a:extLst>
          </p:cNvPr>
          <p:cNvSpPr txBox="1"/>
          <p:nvPr/>
        </p:nvSpPr>
        <p:spPr>
          <a:xfrm>
            <a:off x="0" y="85167"/>
            <a:ext cx="4078014"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小紅書（</a:t>
            </a: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RED</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）利用目的別ユーザー数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日付プレースホルダー 4">
            <a:extLst>
              <a:ext uri="{FF2B5EF4-FFF2-40B4-BE49-F238E27FC236}">
                <a16:creationId xmlns:a16="http://schemas.microsoft.com/office/drawing/2014/main" id="{656D16FB-6C2A-4232-9E16-2921B56A9E4C}"/>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5" name="図 14">
            <a:extLst>
              <a:ext uri="{FF2B5EF4-FFF2-40B4-BE49-F238E27FC236}">
                <a16:creationId xmlns:a16="http://schemas.microsoft.com/office/drawing/2014/main" id="{BC926A6C-CFAA-4E65-97D1-B28AD81DE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3" y="775397"/>
            <a:ext cx="8203969" cy="5464294"/>
          </a:xfrm>
          <a:prstGeom prst="rect">
            <a:avLst/>
          </a:prstGeom>
        </p:spPr>
      </p:pic>
      <p:sp>
        <p:nvSpPr>
          <p:cNvPr id="18" name="テキスト ボックス 17">
            <a:extLst>
              <a:ext uri="{FF2B5EF4-FFF2-40B4-BE49-F238E27FC236}">
                <a16:creationId xmlns:a16="http://schemas.microsoft.com/office/drawing/2014/main" id="{3D22A4CB-D145-4522-8EFF-720769EC3365}"/>
              </a:ext>
            </a:extLst>
          </p:cNvPr>
          <p:cNvSpPr txBox="1"/>
          <p:nvPr/>
        </p:nvSpPr>
        <p:spPr>
          <a:xfrm>
            <a:off x="7240143" y="6304002"/>
            <a:ext cx="4911678" cy="553998"/>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http://www.woshipm.com/evaluating/1748191.html</a:t>
            </a:r>
          </a:p>
          <a:p>
            <a:r>
              <a:rPr lang="en-US" altLang="ja-JP" sz="1000" dirty="0">
                <a:latin typeface="Meiryo UI" panose="020B0604030504040204" pitchFamily="50" charset="-128"/>
                <a:ea typeface="Meiryo UI" panose="020B0604030504040204" pitchFamily="50" charset="-128"/>
              </a:rPr>
              <a:t>(https://doc.mbalib.com/view/8ccde09561f1ae305a8a812cc7fe0a9b.html)</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https://www.jianshu.com/p/b74ba20abea0</a:t>
            </a:r>
          </a:p>
        </p:txBody>
      </p:sp>
    </p:spTree>
    <p:extLst>
      <p:ext uri="{BB962C8B-B14F-4D97-AF65-F5344CB8AC3E}">
        <p14:creationId xmlns:p14="http://schemas.microsoft.com/office/powerpoint/2010/main" val="279678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pic>
        <p:nvPicPr>
          <p:cNvPr id="9" name="図 8">
            <a:extLst>
              <a:ext uri="{FF2B5EF4-FFF2-40B4-BE49-F238E27FC236}">
                <a16:creationId xmlns:a16="http://schemas.microsoft.com/office/drawing/2014/main" id="{89A4F85D-F0C0-45C7-9D53-97E8ADCC30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00635"/>
            <a:ext cx="321037" cy="333590"/>
          </a:xfrm>
          <a:prstGeom prst="rect">
            <a:avLst/>
          </a:prstGeom>
          <a:noFill/>
          <a:ln>
            <a:noFill/>
          </a:ln>
        </p:spPr>
      </p:pic>
      <p:sp>
        <p:nvSpPr>
          <p:cNvPr id="11" name="テキスト ボックス 10">
            <a:extLst>
              <a:ext uri="{FF2B5EF4-FFF2-40B4-BE49-F238E27FC236}">
                <a16:creationId xmlns:a16="http://schemas.microsoft.com/office/drawing/2014/main" id="{7A8F8168-22E2-4EE7-924C-86E83637E9BB}"/>
              </a:ext>
            </a:extLst>
          </p:cNvPr>
          <p:cNvSpPr txBox="1"/>
          <p:nvPr/>
        </p:nvSpPr>
        <p:spPr>
          <a:xfrm>
            <a:off x="84082" y="100635"/>
            <a:ext cx="3352800"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小紅書（</a:t>
            </a:r>
            <a:r>
              <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RED</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）ユーザー地域別</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8FBE70D7-8CD1-488F-85CE-C541CD228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2" y="767818"/>
            <a:ext cx="8203969" cy="5474139"/>
          </a:xfrm>
          <a:prstGeom prst="rect">
            <a:avLst/>
          </a:prstGeom>
        </p:spPr>
      </p:pic>
      <p:sp>
        <p:nvSpPr>
          <p:cNvPr id="10" name="日付プレースホルダー 4">
            <a:extLst>
              <a:ext uri="{FF2B5EF4-FFF2-40B4-BE49-F238E27FC236}">
                <a16:creationId xmlns:a16="http://schemas.microsoft.com/office/drawing/2014/main" id="{89640E16-6FE9-4B10-9E7B-88E2C49BB9CE}"/>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sp>
        <p:nvSpPr>
          <p:cNvPr id="13" name="テキスト ボックス 12">
            <a:extLst>
              <a:ext uri="{FF2B5EF4-FFF2-40B4-BE49-F238E27FC236}">
                <a16:creationId xmlns:a16="http://schemas.microsoft.com/office/drawing/2014/main" id="{33DFE7BA-1477-47EF-9F5C-7B306E8E013C}"/>
              </a:ext>
            </a:extLst>
          </p:cNvPr>
          <p:cNvSpPr txBox="1"/>
          <p:nvPr/>
        </p:nvSpPr>
        <p:spPr>
          <a:xfrm>
            <a:off x="6393153" y="6472732"/>
            <a:ext cx="5956503"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データ参照：</a:t>
            </a:r>
            <a:r>
              <a:rPr lang="en-US" altLang="ja-JP" sz="1000" dirty="0">
                <a:latin typeface="Meiryo UI" panose="020B0604030504040204" pitchFamily="50" charset="-128"/>
                <a:ea typeface="Meiryo UI" panose="020B0604030504040204" pitchFamily="50" charset="-128"/>
              </a:rPr>
              <a:t>https://baijiahao.baidu.com/s?id=1714299611625615223&amp;wfr=spider&amp;for=pc</a:t>
            </a:r>
          </a:p>
        </p:txBody>
      </p:sp>
    </p:spTree>
    <p:extLst>
      <p:ext uri="{BB962C8B-B14F-4D97-AF65-F5344CB8AC3E}">
        <p14:creationId xmlns:p14="http://schemas.microsoft.com/office/powerpoint/2010/main" val="4288289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sp>
        <p:nvSpPr>
          <p:cNvPr id="10" name="テキスト ボックス 9">
            <a:extLst>
              <a:ext uri="{FF2B5EF4-FFF2-40B4-BE49-F238E27FC236}">
                <a16:creationId xmlns:a16="http://schemas.microsoft.com/office/drawing/2014/main" id="{88A8B2F9-E7F6-4ED3-961C-663AB1EFEEE6}"/>
              </a:ext>
            </a:extLst>
          </p:cNvPr>
          <p:cNvSpPr txBox="1"/>
          <p:nvPr/>
        </p:nvSpPr>
        <p:spPr>
          <a:xfrm>
            <a:off x="0" y="133310"/>
            <a:ext cx="4125311" cy="237444"/>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微信（</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wechat</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年齢別ユーザー数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E629C7AC-9297-4952-A706-369666EFC2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77721" y="162507"/>
            <a:ext cx="300597" cy="305974"/>
          </a:xfrm>
          <a:prstGeom prst="rect">
            <a:avLst/>
          </a:prstGeom>
        </p:spPr>
      </p:pic>
      <p:sp>
        <p:nvSpPr>
          <p:cNvPr id="15" name="日付プレースホルダー 4">
            <a:extLst>
              <a:ext uri="{FF2B5EF4-FFF2-40B4-BE49-F238E27FC236}">
                <a16:creationId xmlns:a16="http://schemas.microsoft.com/office/drawing/2014/main" id="{ACFDC457-9323-4CBC-B5CF-9B4B412762D8}"/>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6" name="図 15">
            <a:extLst>
              <a:ext uri="{FF2B5EF4-FFF2-40B4-BE49-F238E27FC236}">
                <a16:creationId xmlns:a16="http://schemas.microsoft.com/office/drawing/2014/main" id="{866A5B8D-25EA-4EB6-8731-5F8CE278F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3" y="775396"/>
            <a:ext cx="8203969" cy="5473271"/>
          </a:xfrm>
          <a:prstGeom prst="rect">
            <a:avLst/>
          </a:prstGeom>
        </p:spPr>
      </p:pic>
      <p:sp>
        <p:nvSpPr>
          <p:cNvPr id="19" name="テキスト ボックス 18">
            <a:extLst>
              <a:ext uri="{FF2B5EF4-FFF2-40B4-BE49-F238E27FC236}">
                <a16:creationId xmlns:a16="http://schemas.microsoft.com/office/drawing/2014/main" id="{EBEE33ED-0522-49E5-BAAE-5B0EA21853CA}"/>
              </a:ext>
            </a:extLst>
          </p:cNvPr>
          <p:cNvSpPr txBox="1"/>
          <p:nvPr/>
        </p:nvSpPr>
        <p:spPr>
          <a:xfrm>
            <a:off x="7675202" y="6479335"/>
            <a:ext cx="4476619" cy="246221"/>
          </a:xfrm>
          <a:prstGeom prst="rect">
            <a:avLst/>
          </a:prstGeom>
          <a:noFill/>
        </p:spPr>
        <p:txBody>
          <a:bodyPr wrap="square">
            <a:spAutoFit/>
          </a:bodyPr>
          <a:lstStyle/>
          <a:p>
            <a:pPr marL="266700" algn="just"/>
            <a:r>
              <a:rPr lang="ja-JP" altLang="ja-JP" sz="1000" kern="100" dirty="0">
                <a:effectLst/>
                <a:latin typeface="游明朝" panose="02020400000000000000" pitchFamily="18" charset="-128"/>
                <a:ea typeface="Meiryo UI" panose="020B0604030504040204" pitchFamily="50" charset="-128"/>
                <a:cs typeface="Times New Roman" panose="02020603050405020304" pitchFamily="18" charset="0"/>
              </a:rPr>
              <a:t>データ参照：</a:t>
            </a:r>
            <a:r>
              <a:rPr lang="en-US" altLang="ja-JP" sz="1000" kern="100" dirty="0">
                <a:effectLst/>
                <a:latin typeface="游明朝" panose="02020400000000000000" pitchFamily="18" charset="-128"/>
                <a:ea typeface="Meiryo UI" panose="020B0604030504040204" pitchFamily="50" charset="-128"/>
                <a:cs typeface="Times New Roman" panose="02020603050405020304" pitchFamily="18" charset="0"/>
                <a:hlinkClick r:id="rId5"/>
              </a:rPr>
              <a:t>https://www.chyxx.com/industry/202002/836124.html</a:t>
            </a:r>
            <a:endPar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960716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1E97EDC-161B-4A00-9005-1C6A275E0764}"/>
              </a:ext>
            </a:extLst>
          </p:cNvPr>
          <p:cNvGrpSpPr/>
          <p:nvPr/>
        </p:nvGrpSpPr>
        <p:grpSpPr>
          <a:xfrm>
            <a:off x="0" y="196764"/>
            <a:ext cx="12192000" cy="347963"/>
            <a:chOff x="0" y="196764"/>
            <a:chExt cx="12192000" cy="347963"/>
          </a:xfrm>
        </p:grpSpPr>
        <p:cxnSp>
          <p:nvCxnSpPr>
            <p:cNvPr id="6" name="直線コネクタ 5">
              <a:extLst>
                <a:ext uri="{FF2B5EF4-FFF2-40B4-BE49-F238E27FC236}">
                  <a16:creationId xmlns:a16="http://schemas.microsoft.com/office/drawing/2014/main" id="{9C968253-7BF9-44BC-AF01-A4309E59970D}"/>
                </a:ext>
              </a:extLst>
            </p:cNvPr>
            <p:cNvCxnSpPr/>
            <p:nvPr/>
          </p:nvCxnSpPr>
          <p:spPr>
            <a:xfrm>
              <a:off x="0" y="544727"/>
              <a:ext cx="12192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図 3">
              <a:extLst>
                <a:ext uri="{FF2B5EF4-FFF2-40B4-BE49-F238E27FC236}">
                  <a16:creationId xmlns:a16="http://schemas.microsoft.com/office/drawing/2014/main" id="{EC85AF46-6A16-4989-B7FE-6BC3E60D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53" y="196764"/>
              <a:ext cx="1610450" cy="237460"/>
            </a:xfrm>
            <a:prstGeom prst="rect">
              <a:avLst/>
            </a:prstGeom>
          </p:spPr>
        </p:pic>
      </p:grpSp>
      <p:pic>
        <p:nvPicPr>
          <p:cNvPr id="13" name="図 12">
            <a:extLst>
              <a:ext uri="{FF2B5EF4-FFF2-40B4-BE49-F238E27FC236}">
                <a16:creationId xmlns:a16="http://schemas.microsoft.com/office/drawing/2014/main" id="{E629C7AC-9297-4952-A706-369666EFC2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64349" y="162507"/>
            <a:ext cx="300597" cy="305974"/>
          </a:xfrm>
          <a:prstGeom prst="rect">
            <a:avLst/>
          </a:prstGeom>
        </p:spPr>
      </p:pic>
      <p:sp>
        <p:nvSpPr>
          <p:cNvPr id="8" name="テキスト ボックス 7">
            <a:extLst>
              <a:ext uri="{FF2B5EF4-FFF2-40B4-BE49-F238E27FC236}">
                <a16:creationId xmlns:a16="http://schemas.microsoft.com/office/drawing/2014/main" id="{9A5705AC-42D4-436D-B646-3ADE6678CD30}"/>
              </a:ext>
            </a:extLst>
          </p:cNvPr>
          <p:cNvSpPr txBox="1"/>
          <p:nvPr/>
        </p:nvSpPr>
        <p:spPr>
          <a:xfrm>
            <a:off x="0" y="117602"/>
            <a:ext cx="4214648" cy="369332"/>
          </a:xfrm>
          <a:prstGeom prst="rect">
            <a:avLst/>
          </a:prstGeom>
          <a:noFill/>
        </p:spPr>
        <p:txBody>
          <a:bodyPr wrap="square">
            <a:spAutoFit/>
          </a:bodyPr>
          <a:lstStyle/>
          <a:p>
            <a:pPr algn="just"/>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微信（</a:t>
            </a:r>
            <a:r>
              <a:rPr lang="en-US" altLang="ja-JP" sz="1800" kern="100" dirty="0" err="1">
                <a:effectLst/>
                <a:latin typeface="Meiryo UI" panose="020B0604030504040204" pitchFamily="50" charset="-128"/>
                <a:ea typeface="Meiryo UI" panose="020B0604030504040204" pitchFamily="50" charset="-128"/>
                <a:cs typeface="Times New Roman" panose="02020603050405020304" pitchFamily="18" charset="0"/>
              </a:rPr>
              <a:t>wechat</a:t>
            </a:r>
            <a:r>
              <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利用</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機能</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別ユーザー数</a:t>
            </a:r>
            <a:endParaRPr lang="ja-JP"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日付プレースホルダー 4">
            <a:extLst>
              <a:ext uri="{FF2B5EF4-FFF2-40B4-BE49-F238E27FC236}">
                <a16:creationId xmlns:a16="http://schemas.microsoft.com/office/drawing/2014/main" id="{35839C8E-4CD2-42B3-97B7-E87D80FC63CB}"/>
              </a:ext>
            </a:extLst>
          </p:cNvPr>
          <p:cNvSpPr>
            <a:spLocks noGrp="1"/>
          </p:cNvSpPr>
          <p:nvPr>
            <p:ph type="dt" sz="half" idx="10"/>
          </p:nvPr>
        </p:nvSpPr>
        <p:spPr>
          <a:xfrm>
            <a:off x="40179" y="6472732"/>
            <a:ext cx="3767049" cy="365125"/>
          </a:xfrm>
        </p:spPr>
        <p:txBody>
          <a:bodyPr/>
          <a:lstStyle/>
          <a:p>
            <a:r>
              <a:rPr lang="en-US" altLang="ja-JP" dirty="0" err="1"/>
              <a:t>Copyright©ENJOY</a:t>
            </a:r>
            <a:r>
              <a:rPr lang="en-US" altLang="ja-JP" dirty="0"/>
              <a:t> JAPAN Inc All rights reserved.</a:t>
            </a:r>
            <a:endParaRPr kumimoji="1" lang="ja-JP" altLang="en-US" dirty="0"/>
          </a:p>
        </p:txBody>
      </p:sp>
      <p:pic>
        <p:nvPicPr>
          <p:cNvPr id="15" name="図 14">
            <a:extLst>
              <a:ext uri="{FF2B5EF4-FFF2-40B4-BE49-F238E27FC236}">
                <a16:creationId xmlns:a16="http://schemas.microsoft.com/office/drawing/2014/main" id="{87821D85-A531-4399-A86B-ABBFE2FA4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02" y="775396"/>
            <a:ext cx="8222063" cy="5473267"/>
          </a:xfrm>
          <a:prstGeom prst="rect">
            <a:avLst/>
          </a:prstGeom>
        </p:spPr>
      </p:pic>
      <p:sp>
        <p:nvSpPr>
          <p:cNvPr id="17" name="テキスト ボックス 16">
            <a:extLst>
              <a:ext uri="{FF2B5EF4-FFF2-40B4-BE49-F238E27FC236}">
                <a16:creationId xmlns:a16="http://schemas.microsoft.com/office/drawing/2014/main" id="{B4B17D39-9019-4187-82E5-45284BEA2DF7}"/>
              </a:ext>
            </a:extLst>
          </p:cNvPr>
          <p:cNvSpPr txBox="1"/>
          <p:nvPr/>
        </p:nvSpPr>
        <p:spPr>
          <a:xfrm>
            <a:off x="8526728" y="6516796"/>
            <a:ext cx="3767049" cy="246221"/>
          </a:xfrm>
          <a:prstGeom prst="rect">
            <a:avLst/>
          </a:prstGeom>
          <a:noFill/>
        </p:spPr>
        <p:txBody>
          <a:bodyPr wrap="square">
            <a:spAutoFit/>
          </a:bodyPr>
          <a:lstStyle/>
          <a:p>
            <a:pPr marL="266700" algn="just"/>
            <a:r>
              <a:rPr lang="ja-JP" altLang="ja-JP" sz="1000" kern="100" dirty="0">
                <a:effectLst/>
                <a:latin typeface="游明朝" panose="02020400000000000000" pitchFamily="18" charset="-128"/>
                <a:ea typeface="Meiryo UI" panose="020B0604030504040204" pitchFamily="50" charset="-128"/>
                <a:cs typeface="Times New Roman" panose="02020603050405020304" pitchFamily="18" charset="0"/>
              </a:rPr>
              <a:t>データ参照：</a:t>
            </a:r>
            <a:r>
              <a:rPr lang="en-US" altLang="ja-JP" sz="1000" u="sng" kern="0" dirty="0">
                <a:solidFill>
                  <a:srgbClr val="0563C1"/>
                </a:solidFill>
                <a:effectLst/>
                <a:latin typeface="Calibri" panose="020F0502020204030204" pitchFamily="34" charset="0"/>
                <a:ea typeface="游明朝" panose="02020400000000000000" pitchFamily="18" charset="-128"/>
                <a:cs typeface="Times New Roman" panose="02020603050405020304" pitchFamily="18" charset="0"/>
                <a:hlinkClick r:id="rId5"/>
              </a:rPr>
              <a:t>https://www.xzbu.com/8/view-6249958.htm</a:t>
            </a:r>
            <a:endPar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9923107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1559</Words>
  <Application>Microsoft Office PowerPoint</Application>
  <PresentationFormat>ワイド画面</PresentationFormat>
  <Paragraphs>169</Paragraphs>
  <Slides>33</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33</vt:i4>
      </vt:variant>
    </vt:vector>
  </HeadingPairs>
  <TitlesOfParts>
    <vt:vector size="41" baseType="lpstr">
      <vt:lpstr>Meiryo UI</vt:lpstr>
      <vt:lpstr>メイリオ</vt:lpstr>
      <vt:lpstr>游ゴシック</vt:lpstr>
      <vt:lpstr>游ゴシック Light</vt:lpstr>
      <vt:lpstr>游明朝</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hashimoto</dc:creator>
  <cp:lastModifiedBy>有史郎</cp:lastModifiedBy>
  <cp:revision>7</cp:revision>
  <dcterms:created xsi:type="dcterms:W3CDTF">2022-03-08T09:01:06Z</dcterms:created>
  <dcterms:modified xsi:type="dcterms:W3CDTF">2022-03-08T10:01:23Z</dcterms:modified>
</cp:coreProperties>
</file>